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notesMasterIdLst>
    <p:notesMasterId r:id="rId17"/>
  </p:notesMasterIdLst>
  <p:sldIdLst>
    <p:sldId id="256" r:id="rId2"/>
    <p:sldId id="257" r:id="rId3"/>
    <p:sldId id="259" r:id="rId4"/>
    <p:sldId id="275" r:id="rId5"/>
    <p:sldId id="286" r:id="rId6"/>
    <p:sldId id="264" r:id="rId7"/>
    <p:sldId id="276" r:id="rId8"/>
    <p:sldId id="279" r:id="rId9"/>
    <p:sldId id="265" r:id="rId10"/>
    <p:sldId id="282" r:id="rId11"/>
    <p:sldId id="266" r:id="rId12"/>
    <p:sldId id="283" r:id="rId13"/>
    <p:sldId id="285" r:id="rId14"/>
    <p:sldId id="284"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FC45E15-C8E0-F64C-A17A-6441F954D6AE}">
          <p14:sldIdLst>
            <p14:sldId id="256"/>
            <p14:sldId id="257"/>
            <p14:sldId id="259"/>
            <p14:sldId id="275"/>
            <p14:sldId id="286"/>
            <p14:sldId id="264"/>
            <p14:sldId id="276"/>
            <p14:sldId id="279"/>
            <p14:sldId id="265"/>
            <p14:sldId id="282"/>
            <p14:sldId id="266"/>
            <p14:sldId id="283"/>
            <p14:sldId id="285"/>
            <p14:sldId id="284"/>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81" autoAdjust="0"/>
    <p:restoredTop sz="68027" autoAdjust="0"/>
  </p:normalViewPr>
  <p:slideViewPr>
    <p:cSldViewPr snapToGrid="0">
      <p:cViewPr varScale="1">
        <p:scale>
          <a:sx n="85" d="100"/>
          <a:sy n="85" d="100"/>
        </p:scale>
        <p:origin x="2240" y="168"/>
      </p:cViewPr>
      <p:guideLst/>
    </p:cSldViewPr>
  </p:slideViewPr>
  <p:outlineViewPr>
    <p:cViewPr>
      <p:scale>
        <a:sx n="33" d="100"/>
        <a:sy n="33" d="100"/>
      </p:scale>
      <p:origin x="0" y="-8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B11E71-D88A-48C9-A26B-E6ADA954830E}" type="datetimeFigureOut">
              <a:rPr lang="en-US" smtClean="0"/>
              <a:t>5/15/22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F15D7A-DB00-43F4-BEC4-BFF6763B9ED1}" type="slidenum">
              <a:rPr lang="en-US" smtClean="0"/>
              <a:t>‹#›</a:t>
            </a:fld>
            <a:endParaRPr lang="en-US"/>
          </a:p>
        </p:txBody>
      </p:sp>
    </p:spTree>
    <p:extLst>
      <p:ext uri="{BB962C8B-B14F-4D97-AF65-F5344CB8AC3E}">
        <p14:creationId xmlns:p14="http://schemas.microsoft.com/office/powerpoint/2010/main" val="2770597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Research Proposal Presentation by Shiraj Ali, studying at the University Of Essex Online.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 course is MSc Cyber Security, and the module is Research Methods And Professional Practice.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Summative is Research Proposal Presentation.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Presented over 15 slides and a presentation time of approximately 15min</a:t>
            </a: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Slides shortcuts: </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1 - 2 Introduction • 3 - 5 Research problems, questions, aims and objectives. </a:t>
            </a:r>
          </a:p>
          <a:p>
            <a:r>
              <a:rPr lang="en-GB" sz="1200" i="1" kern="1200" dirty="0">
                <a:solidFill>
                  <a:schemeClr val="tx1"/>
                </a:solidFill>
                <a:effectLst/>
                <a:latin typeface="+mn-lt"/>
                <a:ea typeface="+mn-ea"/>
                <a:cs typeface="+mn-cs"/>
              </a:rPr>
              <a:t>6 - 8 Literature reviews • 9-10 Methodology • 11 - Ethical consideration • </a:t>
            </a:r>
          </a:p>
          <a:p>
            <a:r>
              <a:rPr lang="en-GB" sz="1200" i="1" kern="1200" dirty="0">
                <a:solidFill>
                  <a:schemeClr val="tx1"/>
                </a:solidFill>
                <a:effectLst/>
                <a:latin typeface="+mn-lt"/>
                <a:ea typeface="+mn-ea"/>
                <a:cs typeface="+mn-cs"/>
              </a:rPr>
              <a:t>12 – timeline • 13 - 15 References &amp; thank you.</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Total Presentation time: 15min</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F15D7A-DB00-43F4-BEC4-BFF6763B9ED1}" type="slidenum">
              <a:rPr lang="en-US" smtClean="0"/>
              <a:t>1</a:t>
            </a:fld>
            <a:endParaRPr lang="en-US"/>
          </a:p>
        </p:txBody>
      </p:sp>
    </p:spTree>
    <p:extLst>
      <p:ext uri="{BB962C8B-B14F-4D97-AF65-F5344CB8AC3E}">
        <p14:creationId xmlns:p14="http://schemas.microsoft.com/office/powerpoint/2010/main" val="33416597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This study employs a descriptive research approach to analyse e-learning advancement in tertiary institutions while maximising existing technologies.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On the other hand, it will identify the challenges impeding e-learning activation and identify existing solutions to these challenges.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The researcher will notify participants before the study. The surveys will be done via Google Forms, and they will be anonymised. The collected data will be analysed using SPSS (The Statistical Package for the Social Sciences) (McCormick &amp; Salcedo, 2017).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Data analysis will provide information for making meaningful inferences.</a:t>
            </a:r>
          </a:p>
        </p:txBody>
      </p:sp>
      <p:sp>
        <p:nvSpPr>
          <p:cNvPr id="4" name="Slide Number Placeholder 3"/>
          <p:cNvSpPr>
            <a:spLocks noGrp="1"/>
          </p:cNvSpPr>
          <p:nvPr>
            <p:ph type="sldNum" sz="quarter" idx="5"/>
          </p:nvPr>
        </p:nvSpPr>
        <p:spPr/>
        <p:txBody>
          <a:bodyPr/>
          <a:lstStyle/>
          <a:p>
            <a:fld id="{0AF15D7A-DB00-43F4-BEC4-BFF6763B9ED1}" type="slidenum">
              <a:rPr lang="en-US" smtClean="0"/>
              <a:t>10</a:t>
            </a:fld>
            <a:endParaRPr lang="en-US"/>
          </a:p>
        </p:txBody>
      </p:sp>
    </p:spTree>
    <p:extLst>
      <p:ext uri="{BB962C8B-B14F-4D97-AF65-F5344CB8AC3E}">
        <p14:creationId xmlns:p14="http://schemas.microsoft.com/office/powerpoint/2010/main" val="1902765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457200" algn="l" defTabSz="914400" rtl="0" eaLnBrk="1" fontAlgn="auto" latinLnBrk="0" hangingPunct="1">
              <a:lnSpc>
                <a:spcPct val="200000"/>
              </a:lnSpc>
              <a:spcBef>
                <a:spcPts val="0"/>
              </a:spcBef>
              <a:spcAft>
                <a:spcPts val="800"/>
              </a:spcAft>
              <a:buClrTx/>
              <a:buSzTx/>
              <a:buFontTx/>
              <a:buNone/>
              <a:tabLst/>
              <a:defRPr/>
            </a:pPr>
            <a:r>
              <a:rPr lang="en-GB" sz="1200" b="0" kern="1200" dirty="0">
                <a:solidFill>
                  <a:schemeClr val="tx1"/>
                </a:solidFill>
                <a:effectLst/>
                <a:latin typeface="+mn-lt"/>
                <a:ea typeface="+mn-ea"/>
                <a:cs typeface="+mn-cs"/>
              </a:rPr>
              <a:t>Ethical Considerations and Risk Assessments</a:t>
            </a:r>
          </a:p>
          <a:p>
            <a:pPr marL="0" marR="0" indent="457200">
              <a:lnSpc>
                <a:spcPct val="200000"/>
              </a:lnSpc>
              <a:spcBef>
                <a:spcPts val="0"/>
              </a:spcBef>
              <a:spcAft>
                <a:spcPts val="800"/>
              </a:spcAft>
            </a:pPr>
            <a:endParaRPr lang="en-GB"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researcher will obtain a concession from the course department before administering questionnaires. </a:t>
            </a:r>
          </a:p>
          <a:p>
            <a:pPr marL="0" marR="0" indent="457200">
              <a:lnSpc>
                <a:spcPct val="200000"/>
              </a:lnSpc>
              <a:spcBef>
                <a:spcPts val="0"/>
              </a:spcBef>
              <a:spcAft>
                <a:spcPts val="800"/>
              </a:spcAft>
            </a:pPr>
            <a:endParaRPr lang="en-GB"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Online questionnaires will include various queries covering different segments, including demographics, elements that spurred e-learning activation during the pandemic, challenges hindering the implementation of e-learning, and possible solutions. </a:t>
            </a:r>
          </a:p>
          <a:p>
            <a:pPr marL="0" marR="0" indent="457200">
              <a:lnSpc>
                <a:spcPct val="200000"/>
              </a:lnSpc>
              <a:spcBef>
                <a:spcPts val="0"/>
              </a:spcBef>
              <a:spcAft>
                <a:spcPts val="800"/>
              </a:spcAft>
            </a:pPr>
            <a:endParaRPr lang="en-GB"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Online questionnaires will also be consistent, thus attaining reliability (Greenfield &amp; Greener, 2016). </a:t>
            </a:r>
          </a:p>
          <a:p>
            <a:pPr marL="0" marR="0" indent="457200">
              <a:lnSpc>
                <a:spcPct val="200000"/>
              </a:lnSpc>
              <a:spcBef>
                <a:spcPts val="0"/>
              </a:spcBef>
              <a:spcAft>
                <a:spcPts val="800"/>
              </a:spcAft>
            </a:pPr>
            <a:endParaRPr lang="en-GB"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Further, questionnaires with blanks will be eliminated to ensure reliability. </a:t>
            </a:r>
          </a:p>
          <a:p>
            <a:pPr marL="0" marR="0" indent="457200">
              <a:lnSpc>
                <a:spcPct val="200000"/>
              </a:lnSpc>
              <a:spcBef>
                <a:spcPts val="0"/>
              </a:spcBef>
              <a:spcAft>
                <a:spcPts val="800"/>
              </a:spcAft>
            </a:pPr>
            <a:endParaRPr lang="en-GB"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study does not involve physical health examinations; thus, there will be no risks in participating in the survey. </a:t>
            </a:r>
          </a:p>
        </p:txBody>
      </p:sp>
      <p:sp>
        <p:nvSpPr>
          <p:cNvPr id="4" name="Slide Number Placeholder 3"/>
          <p:cNvSpPr>
            <a:spLocks noGrp="1"/>
          </p:cNvSpPr>
          <p:nvPr>
            <p:ph type="sldNum" sz="quarter" idx="5"/>
          </p:nvPr>
        </p:nvSpPr>
        <p:spPr/>
        <p:txBody>
          <a:bodyPr/>
          <a:lstStyle/>
          <a:p>
            <a:fld id="{0AF15D7A-DB00-43F4-BEC4-BFF6763B9ED1}" type="slidenum">
              <a:rPr lang="en-US" smtClean="0"/>
              <a:t>11</a:t>
            </a:fld>
            <a:endParaRPr lang="en-US"/>
          </a:p>
        </p:txBody>
      </p:sp>
    </p:spTree>
    <p:extLst>
      <p:ext uri="{BB962C8B-B14F-4D97-AF65-F5344CB8AC3E}">
        <p14:creationId xmlns:p14="http://schemas.microsoft.com/office/powerpoint/2010/main" val="4156749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Timeline of proposed activities as follows, </a:t>
            </a:r>
          </a:p>
          <a:p>
            <a:pPr marL="0" marR="0" indent="457200">
              <a:lnSpc>
                <a:spcPct val="200000"/>
              </a:lnSpc>
              <a:spcBef>
                <a:spcPts val="0"/>
              </a:spcBef>
              <a:spcAft>
                <a:spcPts val="800"/>
              </a:spcAft>
            </a:pPr>
            <a:endParaRPr lang="en-GB"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activities are spread over 19 weeks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F15D7A-DB00-43F4-BEC4-BFF6763B9ED1}" type="slidenum">
              <a:rPr lang="en-US" smtClean="0"/>
              <a:t>12</a:t>
            </a:fld>
            <a:endParaRPr lang="en-US"/>
          </a:p>
        </p:txBody>
      </p:sp>
    </p:spTree>
    <p:extLst>
      <p:ext uri="{BB962C8B-B14F-4D97-AF65-F5344CB8AC3E}">
        <p14:creationId xmlns:p14="http://schemas.microsoft.com/office/powerpoint/2010/main" val="3596324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References</a:t>
            </a:r>
          </a:p>
          <a:p>
            <a:r>
              <a:rPr lang="en-US" sz="3200" dirty="0"/>
              <a:t>Adeoye, I.A., </a:t>
            </a:r>
            <a:r>
              <a:rPr lang="en-US" sz="3200" dirty="0" err="1"/>
              <a:t>Adanikin</a:t>
            </a:r>
            <a:r>
              <a:rPr lang="en-US" sz="3200" dirty="0"/>
              <a:t>, A.F. and </a:t>
            </a:r>
            <a:r>
              <a:rPr lang="en-US" sz="3200" dirty="0" err="1"/>
              <a:t>Adanikin</a:t>
            </a:r>
            <a:r>
              <a:rPr lang="en-US" sz="3200" dirty="0"/>
              <a:t>, A., 2020. COVID-19 and E-learning: Nigeria tertiary education system experience. https://link.springer.com/chapter/10.1007/978-3-030-76346-6_8</a:t>
            </a:r>
          </a:p>
          <a:p>
            <a:r>
              <a:rPr lang="en-US" sz="3200" dirty="0"/>
              <a:t>Aini, Q., </a:t>
            </a:r>
            <a:r>
              <a:rPr lang="en-US" sz="3200" dirty="0" err="1"/>
              <a:t>Budiarto</a:t>
            </a:r>
            <a:r>
              <a:rPr lang="en-US" sz="3200" dirty="0"/>
              <a:t>, M., Putra, P.O.H. and </a:t>
            </a:r>
            <a:r>
              <a:rPr lang="en-US" sz="3200" dirty="0" err="1"/>
              <a:t>Rahardja</a:t>
            </a:r>
            <a:r>
              <a:rPr lang="en-US" sz="3200" dirty="0"/>
              <a:t>, U., 2020. Exploring e-learning challenges during the global COVID-19 pandemic: A review. </a:t>
            </a:r>
            <a:r>
              <a:rPr lang="en-US" sz="3200" dirty="0" err="1"/>
              <a:t>Jurnal</a:t>
            </a:r>
            <a:r>
              <a:rPr lang="en-US" sz="3200" dirty="0"/>
              <a:t> </a:t>
            </a:r>
            <a:r>
              <a:rPr lang="en-US" sz="3200" dirty="0" err="1"/>
              <a:t>Sistem</a:t>
            </a:r>
            <a:r>
              <a:rPr lang="en-US" sz="3200" dirty="0"/>
              <a:t> </a:t>
            </a:r>
            <a:r>
              <a:rPr lang="en-US" sz="3200" dirty="0" err="1"/>
              <a:t>Informasi</a:t>
            </a:r>
            <a:r>
              <a:rPr lang="en-US" sz="3200" dirty="0"/>
              <a:t>, 16(2), pp.57-65. https://jsi.cs.ui.ac.id/index.php/jsi/article/view/1011/408</a:t>
            </a:r>
          </a:p>
          <a:p>
            <a:r>
              <a:rPr lang="en-US" sz="3200" dirty="0" err="1"/>
              <a:t>Alipio</a:t>
            </a:r>
            <a:r>
              <a:rPr lang="en-US" sz="3200" dirty="0"/>
              <a:t>, M., 2020. Education during COVID-19 era: Are learners in a less-economically developed country ready for e-learning?.  http://hdl.handle.net/10419/216098</a:t>
            </a:r>
          </a:p>
          <a:p>
            <a:r>
              <a:rPr lang="en-US" sz="3200" dirty="0" err="1"/>
              <a:t>Aljaber</a:t>
            </a:r>
            <a:r>
              <a:rPr lang="en-US" sz="3200" dirty="0"/>
              <a:t>, A., 2018. E-learning policy in Saudi Arabia: Challenges and successes. Research in Comparative and International Education, 13(1), pp.176-194. https://journals.sagepub.com/doi/full/10.1177/1745499918764147</a:t>
            </a:r>
          </a:p>
          <a:p>
            <a:r>
              <a:rPr lang="en-US" sz="3200" dirty="0" err="1"/>
              <a:t>Almaiah</a:t>
            </a:r>
            <a:r>
              <a:rPr lang="en-US" sz="3200" dirty="0"/>
              <a:t>, M.A., Al-</a:t>
            </a:r>
            <a:r>
              <a:rPr lang="en-US" sz="3200" dirty="0" err="1"/>
              <a:t>Khasawneh</a:t>
            </a:r>
            <a:r>
              <a:rPr lang="en-US" sz="3200" dirty="0"/>
              <a:t>, A. and </a:t>
            </a:r>
            <a:r>
              <a:rPr lang="en-US" sz="3200" dirty="0" err="1"/>
              <a:t>Althunibat</a:t>
            </a:r>
            <a:r>
              <a:rPr lang="en-US" sz="3200" dirty="0"/>
              <a:t>, A., 2020. Exploring the critical challenges and factors influencing the E-learning system usage during COVID-19 pandemic. Education and information technologies, 25(6), pp.5261-5280. https://link.springer.com/article/10.1007/s10639-020-10219-y</a:t>
            </a:r>
          </a:p>
          <a:p>
            <a:r>
              <a:rPr lang="en-US" sz="3200" dirty="0" err="1"/>
              <a:t>Amarneh</a:t>
            </a:r>
            <a:r>
              <a:rPr lang="en-US" sz="3200" dirty="0"/>
              <a:t>, B.M., </a:t>
            </a:r>
            <a:r>
              <a:rPr lang="en-US" sz="3200" dirty="0" err="1"/>
              <a:t>Alshurideh</a:t>
            </a:r>
            <a:r>
              <a:rPr lang="en-US" sz="3200" dirty="0"/>
              <a:t>, M.T., Al Kurdi, B.H. and </a:t>
            </a:r>
            <a:r>
              <a:rPr lang="en-US" sz="3200" dirty="0" err="1"/>
              <a:t>Obeidat</a:t>
            </a:r>
            <a:r>
              <a:rPr lang="en-US" sz="3200" dirty="0"/>
              <a:t>, Z., 2021, June. The Impact of COVID-19 on E-learning: Advantages and Challenges. In The International Conference on Artificial Intelligence and Computer Vision (pp. 75-89). Springer, Cham. https://link.springer.com/chapter/10.1007/978-3-030-76346-6_8</a:t>
            </a:r>
          </a:p>
          <a:p>
            <a:r>
              <a:rPr lang="en-US" sz="3200" dirty="0" err="1"/>
              <a:t>Arnaudova</a:t>
            </a:r>
            <a:r>
              <a:rPr lang="en-US" sz="3200" dirty="0"/>
              <a:t>, V., </a:t>
            </a:r>
            <a:r>
              <a:rPr lang="en-US" sz="3200" dirty="0" err="1"/>
              <a:t>Terzieva</a:t>
            </a:r>
            <a:r>
              <a:rPr lang="en-US" sz="3200" dirty="0"/>
              <a:t>, T. and </a:t>
            </a:r>
            <a:r>
              <a:rPr lang="en-US" sz="3200" dirty="0" err="1"/>
              <a:t>Rahnev</a:t>
            </a:r>
            <a:r>
              <a:rPr lang="en-US" sz="3200" dirty="0"/>
              <a:t>, A., 2016. A methodological approach for implementation of adaptive e-learning. In CBU International Conference Proceedings... (Vol. 4, p. 910). Central Bohemia University. https://pdfs.semanticscholar.org/8e82/db15fb405b8fb31070050f3fb1d1308a5f9f.pdf</a:t>
            </a:r>
          </a:p>
          <a:p>
            <a:r>
              <a:rPr lang="en-US" sz="3200" dirty="0"/>
              <a:t>Ayu, M., 2020. Online learning: Leading e-learning at higher education. The Journal of English Literacy Education: The Teaching and Learning of English as a Foreign Language, 7(1), pp.47-54. https://ejournal.unsri.ac.id/index.php/jenglish/article/view/11515</a:t>
            </a:r>
          </a:p>
          <a:p>
            <a:r>
              <a:rPr lang="en-US" sz="3200" dirty="0" err="1"/>
              <a:t>Borba</a:t>
            </a:r>
            <a:r>
              <a:rPr lang="en-US" sz="3200" dirty="0"/>
              <a:t>, M.C., Askar, P., Engelbrecht, J., </a:t>
            </a:r>
            <a:r>
              <a:rPr lang="en-US" sz="3200" dirty="0" err="1"/>
              <a:t>Gadanidis</a:t>
            </a:r>
            <a:r>
              <a:rPr lang="en-US" sz="3200" dirty="0"/>
              <a:t>, G., </a:t>
            </a:r>
            <a:r>
              <a:rPr lang="en-US" sz="3200" dirty="0" err="1"/>
              <a:t>Llinares</a:t>
            </a:r>
            <a:r>
              <a:rPr lang="en-US" sz="3200" dirty="0"/>
              <a:t>, S. and Aguilar, M.S., 2016. Blended learning, e-learning and mobile learning in mathematics education. ZDM, 48(5), pp.589-610. https://link.springer.com/article/10.1007/s11858-016-0798-4</a:t>
            </a:r>
          </a:p>
          <a:p>
            <a:r>
              <a:rPr lang="en-US" sz="3200" dirty="0" err="1"/>
              <a:t>Bylieva</a:t>
            </a:r>
            <a:r>
              <a:rPr lang="en-US" sz="3200" dirty="0"/>
              <a:t>, D., </a:t>
            </a:r>
            <a:r>
              <a:rPr lang="en-US" sz="3200" dirty="0" err="1"/>
              <a:t>Lobatyuk</a:t>
            </a:r>
            <a:r>
              <a:rPr lang="en-US" sz="3200" dirty="0"/>
              <a:t>, V., </a:t>
            </a:r>
            <a:r>
              <a:rPr lang="en-US" sz="3200" dirty="0" err="1"/>
              <a:t>Safonova</a:t>
            </a:r>
            <a:r>
              <a:rPr lang="en-US" sz="3200" dirty="0"/>
              <a:t>, A. and </a:t>
            </a:r>
            <a:r>
              <a:rPr lang="en-US" sz="3200" dirty="0" err="1"/>
              <a:t>Rubtsova</a:t>
            </a:r>
            <a:r>
              <a:rPr lang="en-US" sz="3200" dirty="0"/>
              <a:t>, A., 2019. Correlation between the Practical Aspect of the Course and the E-Learning Progress. Education sciences, 9(3), p.167. https://doi.org/10.3390/educsci9030167</a:t>
            </a:r>
          </a:p>
          <a:p>
            <a:r>
              <a:rPr lang="en-US" sz="3200" dirty="0"/>
              <a:t>Chang, V., 2016. Review and discussion: E-learning for academia and industry. International Journal of Information Management, 36(3), pp.476-485. https://doi.org/10.1016/j.ijinfomgt.2015.12.007</a:t>
            </a:r>
          </a:p>
          <a:p>
            <a:r>
              <a:rPr lang="en-US" sz="3200" dirty="0" err="1"/>
              <a:t>Friga</a:t>
            </a:r>
            <a:r>
              <a:rPr lang="en-US" sz="3200" dirty="0"/>
              <a:t>, Paul N. "Under Covid-19, university budgets like we’ve never seen before." The Chronicle of Higher Education 20 (2020). </a:t>
            </a:r>
          </a:p>
          <a:p>
            <a:r>
              <a:rPr lang="en-US" sz="3200" dirty="0" err="1"/>
              <a:t>Giatman</a:t>
            </a:r>
            <a:r>
              <a:rPr lang="en-US" sz="3200" dirty="0"/>
              <a:t>, M., Siswati, S. and </a:t>
            </a:r>
            <a:r>
              <a:rPr lang="en-US" sz="3200" dirty="0" err="1"/>
              <a:t>Basri</a:t>
            </a:r>
            <a:r>
              <a:rPr lang="en-US" sz="3200" dirty="0"/>
              <a:t>, I.Y., 2020. Online learning quality control in the pandemic Covid-19 era in Indonesia. Journal of Nonformal Education, 6(2), pp.168-175.</a:t>
            </a:r>
          </a:p>
          <a:p>
            <a:r>
              <a:rPr lang="en-US" sz="3200" dirty="0"/>
              <a:t>Greenfield, T. and Greener, S. eds., 2016. Research methods for postgraduates. John Wiley &amp; Sons.</a:t>
            </a:r>
          </a:p>
          <a:p>
            <a:r>
              <a:rPr lang="en-US" sz="3200" dirty="0"/>
              <a:t>Hanushek, E.A. and </a:t>
            </a:r>
            <a:r>
              <a:rPr lang="en-US" sz="3200" dirty="0" err="1"/>
              <a:t>Woessmann</a:t>
            </a:r>
            <a:r>
              <a:rPr lang="en-US" sz="3200" dirty="0"/>
              <a:t>, L., 2021. Education and economic growth. In Oxford Research Encyclopedia of Economics and Finance. https://doi.org/10.1093/acrefore/9780190625979.013.651</a:t>
            </a:r>
          </a:p>
          <a:p>
            <a:r>
              <a:rPr lang="en-US" sz="3200" dirty="0" err="1"/>
              <a:t>Hermawan</a:t>
            </a:r>
            <a:r>
              <a:rPr lang="en-US" sz="3200" dirty="0"/>
              <a:t>, D., 2021. The rise of e-learning in covid-19 pandemic in private university: challenges and opportunities. IJORER: International Journal of Recent Educational Research, 2(1), pp.86-95. https://journal.ia-education.com/index.php/ijorer/article/view/77</a:t>
            </a:r>
          </a:p>
          <a:p>
            <a:pPr marL="0" marR="0" indent="457200">
              <a:lnSpc>
                <a:spcPct val="200000"/>
              </a:lnSpc>
              <a:spcBef>
                <a:spcPts val="0"/>
              </a:spcBef>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F15D7A-DB00-43F4-BEC4-BFF6763B9ED1}" type="slidenum">
              <a:rPr lang="en-US" smtClean="0"/>
              <a:t>13</a:t>
            </a:fld>
            <a:endParaRPr lang="en-US"/>
          </a:p>
        </p:txBody>
      </p:sp>
    </p:spTree>
    <p:extLst>
      <p:ext uri="{BB962C8B-B14F-4D97-AF65-F5344CB8AC3E}">
        <p14:creationId xmlns:p14="http://schemas.microsoft.com/office/powerpoint/2010/main" val="21060999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8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Re</a:t>
            </a:r>
          </a:p>
          <a:p>
            <a:r>
              <a:rPr lang="en-US" sz="3200" dirty="0"/>
              <a:t>Humphry, J., 2019. ‘Digital First’: homelessness and data use in an online service environment. Communication Research and Practice, 5(2), pp.172-187. https://doi.org/10.1080/22041451.2019.1601418</a:t>
            </a:r>
          </a:p>
          <a:p>
            <a:r>
              <a:rPr lang="en-US" sz="3200" dirty="0" err="1"/>
              <a:t>Klašnja-Milićević</a:t>
            </a:r>
            <a:r>
              <a:rPr lang="en-US" sz="3200" dirty="0"/>
              <a:t>, A., </a:t>
            </a:r>
            <a:r>
              <a:rPr lang="en-US" sz="3200" dirty="0" err="1"/>
              <a:t>Vesin</a:t>
            </a:r>
            <a:r>
              <a:rPr lang="en-US" sz="3200" dirty="0"/>
              <a:t>, B., </a:t>
            </a:r>
            <a:r>
              <a:rPr lang="en-US" sz="3200" dirty="0" err="1"/>
              <a:t>Ivanović</a:t>
            </a:r>
            <a:r>
              <a:rPr lang="en-US" sz="3200" dirty="0"/>
              <a:t>, M., </a:t>
            </a:r>
            <a:r>
              <a:rPr lang="en-US" sz="3200" dirty="0" err="1"/>
              <a:t>Budimac</a:t>
            </a:r>
            <a:r>
              <a:rPr lang="en-US" sz="3200" dirty="0"/>
              <a:t>, Z. and Jain, L.C., 2017. Introduction to E-learning systems. In E-Learning Systems (pp. 3-17). Springer, Cham. https://link.springer.com/chapter/10.1007/978-3-319-41163-7_1</a:t>
            </a:r>
          </a:p>
          <a:p>
            <a:r>
              <a:rPr lang="en-US" sz="3200" dirty="0" err="1"/>
              <a:t>Koob</a:t>
            </a:r>
            <a:r>
              <a:rPr lang="en-US" sz="3200" dirty="0"/>
              <a:t>, C., </a:t>
            </a:r>
            <a:r>
              <a:rPr lang="en-US" sz="3200" dirty="0" err="1"/>
              <a:t>Schröpfer</a:t>
            </a:r>
            <a:r>
              <a:rPr lang="en-US" sz="3200" dirty="0"/>
              <a:t>, K., </a:t>
            </a:r>
            <a:r>
              <a:rPr lang="en-US" sz="3200" dirty="0" err="1"/>
              <a:t>Coenen</a:t>
            </a:r>
            <a:r>
              <a:rPr lang="en-US" sz="3200" dirty="0"/>
              <a:t>, M., </a:t>
            </a:r>
            <a:r>
              <a:rPr lang="en-US" sz="3200" dirty="0" err="1"/>
              <a:t>Kus</a:t>
            </a:r>
            <a:r>
              <a:rPr lang="en-US" sz="3200" dirty="0"/>
              <a:t>, S. and Schmidt, N., 2021. Factors influencing study engagement during the COVID-19 pandemic: A cross-sectional study among health and social professions students. </a:t>
            </a:r>
            <a:r>
              <a:rPr lang="en-US" sz="3200" dirty="0" err="1"/>
              <a:t>Plos</a:t>
            </a:r>
            <a:r>
              <a:rPr lang="en-US" sz="3200" dirty="0"/>
              <a:t> one, 16(7), p.e0255191.</a:t>
            </a:r>
          </a:p>
          <a:p>
            <a:r>
              <a:rPr lang="en-US" sz="3200" dirty="0" err="1"/>
              <a:t>Maatuk</a:t>
            </a:r>
            <a:r>
              <a:rPr lang="en-US" sz="3200" dirty="0"/>
              <a:t>, A.M., </a:t>
            </a:r>
            <a:r>
              <a:rPr lang="en-US" sz="3200" dirty="0" err="1"/>
              <a:t>Elberkawi</a:t>
            </a:r>
            <a:r>
              <a:rPr lang="en-US" sz="3200" dirty="0"/>
              <a:t>, E.K., </a:t>
            </a:r>
            <a:r>
              <a:rPr lang="en-US" sz="3200" dirty="0" err="1"/>
              <a:t>Aljawarneh</a:t>
            </a:r>
            <a:r>
              <a:rPr lang="en-US" sz="3200" dirty="0"/>
              <a:t>, S., </a:t>
            </a:r>
            <a:r>
              <a:rPr lang="en-US" sz="3200" dirty="0" err="1"/>
              <a:t>Rashaideh</a:t>
            </a:r>
            <a:r>
              <a:rPr lang="en-US" sz="3200" dirty="0"/>
              <a:t>, H. and Alharbi, H., 2022. The COVID-19 pandemic and E-learning: challenges and opportunities from the perspective of students and instructors. Journal of Computing in Higher Education, 34(1), pp.21-38. https://link.springer.com/content/pdf/10.1007/s12528-021-09274-2.pdf</a:t>
            </a:r>
          </a:p>
          <a:p>
            <a:r>
              <a:rPr lang="en-US" sz="3200" dirty="0"/>
              <a:t>Maheshwari, G., 2021. Factors affecting students’ intentions to undertake online learning: an empirical study in Vietnam. Education and Information Technologies, 26(6), pp.6629-6649. https://link.springer.com/article/10.1007/s10639-021-10465-8</a:t>
            </a:r>
          </a:p>
          <a:p>
            <a:r>
              <a:rPr lang="en-US" sz="3200" dirty="0"/>
              <a:t>Mayes, T. and De Freitas, S., 2007. Learning and e-learning. Rethinking pedagogy for a digital age, pp.13-25.</a:t>
            </a:r>
          </a:p>
          <a:p>
            <a:r>
              <a:rPr lang="en-US" sz="3200" dirty="0"/>
              <a:t>McCormick, K. and Salcedo, J., 2017. SPSS statistics for data analysis and visualization. John Wiley &amp; Sons.</a:t>
            </a:r>
          </a:p>
          <a:p>
            <a:r>
              <a:rPr lang="en-US" sz="3200" dirty="0" err="1"/>
              <a:t>Mourshed</a:t>
            </a:r>
            <a:r>
              <a:rPr lang="en-US" sz="3200" dirty="0"/>
              <a:t>, M., Patel, J. and </a:t>
            </a:r>
            <a:r>
              <a:rPr lang="en-US" sz="3200" dirty="0" err="1"/>
              <a:t>Suder</a:t>
            </a:r>
            <a:r>
              <a:rPr lang="en-US" sz="3200" dirty="0"/>
              <a:t>, K., 2014. Education to employment: Getting Europe’s youth into work. McKinsey &amp; Company. https://www.partners4value.lt/wp-content/uploads/2015/10/Education-to-employment-Getting-Europes-youth-into-work.pdf</a:t>
            </a:r>
          </a:p>
          <a:p>
            <a:r>
              <a:rPr lang="en-US" sz="3200" dirty="0" err="1"/>
              <a:t>Nabukeera</a:t>
            </a:r>
            <a:r>
              <a:rPr lang="en-US" sz="3200" dirty="0"/>
              <a:t>, M.S., 2020. COVID-19 and online </a:t>
            </a:r>
            <a:r>
              <a:rPr lang="en-US" sz="3200" dirty="0" err="1"/>
              <a:t>educationduring</a:t>
            </a:r>
            <a:r>
              <a:rPr lang="en-US" sz="3200" dirty="0"/>
              <a:t> emergencies in higher education. http://ir.iuiu.ac.ug/xmlui/handle/20.500.12309/732</a:t>
            </a:r>
          </a:p>
          <a:p>
            <a:r>
              <a:rPr lang="en-US" sz="3200" dirty="0" err="1"/>
              <a:t>Parlakkiliç</a:t>
            </a:r>
            <a:r>
              <a:rPr lang="en-US" sz="3200" dirty="0"/>
              <a:t>, A., 2017. Change management in transition to e-learning system. Qualitative and Quantitative Methods in Libraries, 3(3), pp.637-651. </a:t>
            </a:r>
          </a:p>
          <a:p>
            <a:r>
              <a:rPr lang="en-US" sz="3200" dirty="0"/>
              <a:t>Radha, R., Mahalakshmi, K., Kumar, V.S. and </a:t>
            </a:r>
            <a:r>
              <a:rPr lang="en-US" sz="3200" dirty="0" err="1"/>
              <a:t>Saravanakumar</a:t>
            </a:r>
            <a:r>
              <a:rPr lang="en-US" sz="3200" dirty="0"/>
              <a:t>, A.R., 2020. E-Learning during lockdown of Covid-19 pandemic: A global perspective. International journal of control and automation, 13(4), pp.1088-1099. </a:t>
            </a:r>
          </a:p>
          <a:p>
            <a:r>
              <a:rPr lang="en-US" sz="3200" dirty="0"/>
              <a:t>Sabrina, H., 2021. The Online Questionnaire: General Guidelines. http://dspace.centre-univ-mila.dz/jspui/handle/123456789/1556</a:t>
            </a:r>
          </a:p>
          <a:p>
            <a:r>
              <a:rPr lang="en-US" sz="3200" dirty="0" err="1"/>
              <a:t>Shahmoradi</a:t>
            </a:r>
            <a:r>
              <a:rPr lang="en-US" sz="3200" dirty="0"/>
              <a:t>, L., </a:t>
            </a:r>
            <a:r>
              <a:rPr lang="en-US" sz="3200" dirty="0" err="1"/>
              <a:t>Changizi</a:t>
            </a:r>
            <a:r>
              <a:rPr lang="en-US" sz="3200" dirty="0"/>
              <a:t>, V., </a:t>
            </a:r>
            <a:r>
              <a:rPr lang="en-US" sz="3200" dirty="0" err="1"/>
              <a:t>Mehraeen</a:t>
            </a:r>
            <a:r>
              <a:rPr lang="en-US" sz="3200" dirty="0"/>
              <a:t>, E., </a:t>
            </a:r>
            <a:r>
              <a:rPr lang="en-US" sz="3200" dirty="0" err="1"/>
              <a:t>Bashiri</a:t>
            </a:r>
            <a:r>
              <a:rPr lang="en-US" sz="3200" dirty="0"/>
              <a:t>, A., Jannat, B. and Hosseini, M., 2018. The challenges of E-learning system: Higher educational institutions perspective. Journal of education and health promotion, 7. https://www.ncbi.nlm.nih.gov/pmc/articles/PMC6149121/</a:t>
            </a:r>
          </a:p>
          <a:p>
            <a:r>
              <a:rPr lang="en-US" sz="3200" dirty="0"/>
              <a:t>Siemens, G., 2015. Preparing for the digital university: A review of the history and current state of distance, blended, and online learning. http://linkresearchlab.org/PreparingDigitalUniversity.pdf</a:t>
            </a:r>
          </a:p>
          <a:p>
            <a:r>
              <a:rPr lang="en-US" sz="3200" dirty="0" err="1"/>
              <a:t>Siron</a:t>
            </a:r>
            <a:r>
              <a:rPr lang="en-US" sz="3200" dirty="0"/>
              <a:t>, Y., Wibowo, A. and </a:t>
            </a:r>
            <a:r>
              <a:rPr lang="en-US" sz="3200" dirty="0" err="1"/>
              <a:t>Narmaditya</a:t>
            </a:r>
            <a:r>
              <a:rPr lang="en-US" sz="3200" dirty="0"/>
              <a:t>, B.S., 2020. Factors affecting the adoption of e-learning in Indonesia: Lesson from Covid-19. JOTSE: Journal of Technology and Science Education, 10(2), pp.282-295.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ferences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F15D7A-DB00-43F4-BEC4-BFF6763B9ED1}" type="slidenum">
              <a:rPr lang="en-US" smtClean="0"/>
              <a:t>14</a:t>
            </a:fld>
            <a:endParaRPr lang="en-US"/>
          </a:p>
        </p:txBody>
      </p:sp>
    </p:spTree>
    <p:extLst>
      <p:ext uri="{BB962C8B-B14F-4D97-AF65-F5344CB8AC3E}">
        <p14:creationId xmlns:p14="http://schemas.microsoft.com/office/powerpoint/2010/main" val="16205758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a:t>
            </a:r>
          </a:p>
        </p:txBody>
      </p:sp>
      <p:sp>
        <p:nvSpPr>
          <p:cNvPr id="4" name="Slide Number Placeholder 3"/>
          <p:cNvSpPr>
            <a:spLocks noGrp="1"/>
          </p:cNvSpPr>
          <p:nvPr>
            <p:ph type="sldNum" sz="quarter" idx="5"/>
          </p:nvPr>
        </p:nvSpPr>
        <p:spPr/>
        <p:txBody>
          <a:bodyPr/>
          <a:lstStyle/>
          <a:p>
            <a:fld id="{0AF15D7A-DB00-43F4-BEC4-BFF6763B9ED1}" type="slidenum">
              <a:rPr lang="en-US" smtClean="0"/>
              <a:t>15</a:t>
            </a:fld>
            <a:endParaRPr lang="en-US"/>
          </a:p>
        </p:txBody>
      </p:sp>
    </p:spTree>
    <p:extLst>
      <p:ext uri="{BB962C8B-B14F-4D97-AF65-F5344CB8AC3E}">
        <p14:creationId xmlns:p14="http://schemas.microsoft.com/office/powerpoint/2010/main" val="3946090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000" dirty="0">
                <a:effectLst/>
                <a:latin typeface="Times New Roman" panose="02020603050405020304" pitchFamily="18" charset="0"/>
                <a:ea typeface="Calibri" panose="020F0502020204030204" pitchFamily="34" charset="0"/>
              </a:rPr>
              <a:t>Introduction</a:t>
            </a:r>
          </a:p>
          <a:p>
            <a:endParaRPr lang="en-GB" sz="2000" dirty="0">
              <a:effectLst/>
              <a:latin typeface="Times New Roman" panose="02020603050405020304" pitchFamily="18" charset="0"/>
              <a:ea typeface="Calibri" panose="020F0502020204030204" pitchFamily="34" charset="0"/>
            </a:endParaRPr>
          </a:p>
          <a:p>
            <a:r>
              <a:rPr lang="en-GB" sz="2000" dirty="0">
                <a:effectLst/>
                <a:latin typeface="Times New Roman" panose="02020603050405020304" pitchFamily="18" charset="0"/>
                <a:ea typeface="Calibri" panose="020F0502020204030204" pitchFamily="34" charset="0"/>
              </a:rPr>
              <a:t>Every job requires training to learn or teach survival skills. </a:t>
            </a:r>
          </a:p>
          <a:p>
            <a:endParaRPr lang="en-GB" sz="2000" dirty="0">
              <a:effectLst/>
              <a:latin typeface="Times New Roman" panose="02020603050405020304" pitchFamily="18" charset="0"/>
              <a:ea typeface="Calibri" panose="020F0502020204030204" pitchFamily="34" charset="0"/>
            </a:endParaRPr>
          </a:p>
          <a:p>
            <a:r>
              <a:rPr lang="en-GB" sz="2000" dirty="0">
                <a:effectLst/>
                <a:latin typeface="Times New Roman" panose="02020603050405020304" pitchFamily="18" charset="0"/>
                <a:ea typeface="Calibri" panose="020F0502020204030204" pitchFamily="34" charset="0"/>
              </a:rPr>
              <a:t>At the same time, the education model varies depending on the audience's age and educational background. Education is an essential requirement in many people's lives (</a:t>
            </a:r>
            <a:r>
              <a:rPr lang="en-GB" sz="2000" dirty="0" err="1">
                <a:effectLst/>
                <a:latin typeface="Times New Roman" panose="02020603050405020304" pitchFamily="18" charset="0"/>
                <a:ea typeface="Calibri" panose="020F0502020204030204" pitchFamily="34" charset="0"/>
              </a:rPr>
              <a:t>Mourshed</a:t>
            </a:r>
            <a:r>
              <a:rPr lang="en-GB" sz="2000" dirty="0">
                <a:effectLst/>
                <a:latin typeface="Times New Roman" panose="02020603050405020304" pitchFamily="18" charset="0"/>
                <a:ea typeface="Calibri" panose="020F0502020204030204" pitchFamily="34" charset="0"/>
              </a:rPr>
              <a:t> et al., 2014). </a:t>
            </a:r>
          </a:p>
          <a:p>
            <a:endParaRPr lang="en-GB" sz="2000" dirty="0">
              <a:effectLst/>
              <a:latin typeface="Times New Roman" panose="02020603050405020304" pitchFamily="18" charset="0"/>
              <a:ea typeface="Calibri" panose="020F0502020204030204" pitchFamily="34" charset="0"/>
            </a:endParaRPr>
          </a:p>
          <a:p>
            <a:r>
              <a:rPr lang="en-GB" sz="2000" dirty="0">
                <a:effectLst/>
                <a:latin typeface="Times New Roman" panose="02020603050405020304" pitchFamily="18" charset="0"/>
                <a:ea typeface="Calibri" panose="020F0502020204030204" pitchFamily="34" charset="0"/>
              </a:rPr>
              <a:t>The most common form of education is attending school, where a person operates from an assigned class as they advance depending on achievement. </a:t>
            </a:r>
          </a:p>
          <a:p>
            <a:endParaRPr lang="en-GB" sz="2000" dirty="0">
              <a:effectLst/>
              <a:latin typeface="Times New Roman" panose="02020603050405020304" pitchFamily="18" charset="0"/>
              <a:ea typeface="Calibri" panose="020F0502020204030204" pitchFamily="34" charset="0"/>
            </a:endParaRPr>
          </a:p>
          <a:p>
            <a:r>
              <a:rPr lang="en-GB" sz="2000" dirty="0">
                <a:effectLst/>
                <a:latin typeface="Times New Roman" panose="02020603050405020304" pitchFamily="18" charset="0"/>
                <a:ea typeface="Calibri" panose="020F0502020204030204" pitchFamily="34" charset="0"/>
              </a:rPr>
              <a:t>With population growth across countries and limited government resources to build more schools, private firms joined the education sector initially dominated by government institutions (Hanushek &amp; </a:t>
            </a:r>
            <a:r>
              <a:rPr lang="en-GB" sz="2000" dirty="0" err="1">
                <a:effectLst/>
                <a:latin typeface="Times New Roman" panose="02020603050405020304" pitchFamily="18" charset="0"/>
                <a:ea typeface="Calibri" panose="020F0502020204030204" pitchFamily="34" charset="0"/>
              </a:rPr>
              <a:t>Woessmann</a:t>
            </a:r>
            <a:r>
              <a:rPr lang="en-GB" sz="2000" dirty="0">
                <a:effectLst/>
                <a:latin typeface="Times New Roman" panose="02020603050405020304" pitchFamily="18" charset="0"/>
                <a:ea typeface="Calibri" panose="020F0502020204030204" pitchFamily="34" charset="0"/>
              </a:rPr>
              <a:t>, 2021). </a:t>
            </a:r>
          </a:p>
          <a:p>
            <a:endParaRPr lang="en-GB" sz="2000" dirty="0">
              <a:effectLst/>
              <a:latin typeface="Times New Roman" panose="02020603050405020304" pitchFamily="18" charset="0"/>
              <a:ea typeface="Calibri" panose="020F0502020204030204" pitchFamily="34" charset="0"/>
            </a:endParaRPr>
          </a:p>
          <a:p>
            <a:r>
              <a:rPr lang="en-GB" sz="2000" dirty="0">
                <a:effectLst/>
                <a:latin typeface="Times New Roman" panose="02020603050405020304" pitchFamily="18" charset="0"/>
                <a:ea typeface="Calibri" panose="020F0502020204030204" pitchFamily="34" charset="0"/>
              </a:rPr>
              <a:t>However, their joining reduced the challenge for a short while. The demand for education continued to increase the need for alternative knowledge-sharing forms. With the development in technology, e-learning slowly crept into institutions through assignments and notes that trainers shared through students' email accounts. </a:t>
            </a:r>
          </a:p>
          <a:p>
            <a:endParaRPr lang="en-GB" sz="2000" dirty="0">
              <a:effectLst/>
              <a:latin typeface="Times New Roman" panose="02020603050405020304" pitchFamily="18" charset="0"/>
              <a:ea typeface="Calibri" panose="020F0502020204030204" pitchFamily="34" charset="0"/>
            </a:endParaRPr>
          </a:p>
          <a:p>
            <a:r>
              <a:rPr lang="en-GB" sz="2000" dirty="0">
                <a:effectLst/>
                <a:latin typeface="Times New Roman" panose="02020603050405020304" pitchFamily="18" charset="0"/>
                <a:ea typeface="Calibri" panose="020F0502020204030204" pitchFamily="34" charset="0"/>
              </a:rPr>
              <a:t>The online platform grew from an assignment issuance and submission platform through school registration activities to fully packed schools with packages in real school scenarios, including libraries, enrolment platforms, tutoring segments, and group discussion arenas. </a:t>
            </a:r>
          </a:p>
          <a:p>
            <a:endParaRPr lang="en-GB" sz="2000" dirty="0">
              <a:effectLst/>
              <a:latin typeface="Times New Roman" panose="02020603050405020304" pitchFamily="18" charset="0"/>
              <a:ea typeface="Calibri" panose="020F0502020204030204" pitchFamily="34" charset="0"/>
            </a:endParaRPr>
          </a:p>
          <a:p>
            <a:r>
              <a:rPr lang="en-GB" sz="2000" dirty="0">
                <a:effectLst/>
                <a:latin typeface="Times New Roman" panose="02020603050405020304" pitchFamily="18" charset="0"/>
                <a:ea typeface="Calibri" panose="020F0502020204030204" pitchFamily="34" charset="0"/>
              </a:rPr>
              <a:t>These elements widen education borders and make learning faster and easier (Mayes and De Freitas, 2007). </a:t>
            </a:r>
          </a:p>
          <a:p>
            <a:endParaRPr lang="en-GB" sz="2000" dirty="0">
              <a:effectLst/>
              <a:latin typeface="Times New Roman" panose="02020603050405020304" pitchFamily="18" charset="0"/>
              <a:ea typeface="Calibri" panose="020F0502020204030204" pitchFamily="34" charset="0"/>
            </a:endParaRPr>
          </a:p>
          <a:p>
            <a:r>
              <a:rPr lang="en-GB" sz="2000" dirty="0">
                <a:effectLst/>
                <a:latin typeface="Times New Roman" panose="02020603050405020304" pitchFamily="18" charset="0"/>
                <a:ea typeface="Calibri" panose="020F0502020204030204" pitchFamily="34" charset="0"/>
              </a:rPr>
              <a:t>This proposal investigates the advancement in the implementation of e-learning in tertiary institutions while optimising the existing technologies.</a:t>
            </a:r>
            <a:endParaRPr lang="en-US" sz="2000" dirty="0"/>
          </a:p>
        </p:txBody>
      </p:sp>
      <p:sp>
        <p:nvSpPr>
          <p:cNvPr id="4" name="Slide Number Placeholder 3"/>
          <p:cNvSpPr>
            <a:spLocks noGrp="1"/>
          </p:cNvSpPr>
          <p:nvPr>
            <p:ph type="sldNum" sz="quarter" idx="5"/>
          </p:nvPr>
        </p:nvSpPr>
        <p:spPr/>
        <p:txBody>
          <a:bodyPr/>
          <a:lstStyle/>
          <a:p>
            <a:fld id="{0AF15D7A-DB00-43F4-BEC4-BFF6763B9ED1}" type="slidenum">
              <a:rPr lang="en-US" smtClean="0"/>
              <a:t>2</a:t>
            </a:fld>
            <a:endParaRPr lang="en-US"/>
          </a:p>
        </p:txBody>
      </p:sp>
    </p:spTree>
    <p:extLst>
      <p:ext uri="{BB962C8B-B14F-4D97-AF65-F5344CB8AC3E}">
        <p14:creationId xmlns:p14="http://schemas.microsoft.com/office/powerpoint/2010/main" val="34817013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Research Problem</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While the rate of pursuit of education increases, universities also continue to expand their physical capacities to capture the increasing call for education.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Physical infrastructures also require the physical presence of tutors, meaning universities have to hire more instructors to meet the expansion demands.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Though physical expansion is one of the solutions to meet the growing call for higher learning, its development process is slower than adopting and implementing the e-learning process (Moloney and Oakley, 2010).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E-learning presents a solution to the higher financial burden universities would otherwise face in increasing their service capacities.</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Some tertiary institutions started with priority classes to test the programme before expanding it to other students.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The initial adoption and expansion proved cumbersome since institutions lacked the technical and financial capacities to run the programme (Aini et al., 2020).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While these aspects proved challenging, there were other challenges related to training students and dealing with persons who lacked devices to use the platform.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Addressing these challenges presents the implementation framework that institutions can apply to actualise e-learning in tertiary institutions while optimising the existing technologies.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Finding solutions for the challenges in applying technology to make education faster and more accessible also provides the ground for future research.</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Another condition that necessitated the adoption of e-learning was the pandemic that stroke many nations globally.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Due to state implemented measures to curb transmission, schools had to realign their operational capacities. Such operational adjustments hindered the chances for students to continue learning physically (Radha et al., 2020).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800"/>
              </a:spcAft>
            </a:pPr>
            <a:r>
              <a:rPr lang="en-GB" sz="1800" noProof="0" dirty="0">
                <a:effectLst/>
                <a:latin typeface="Times New Roman" panose="02020603050405020304" pitchFamily="18" charset="0"/>
                <a:ea typeface="Calibri" panose="020F0502020204030204" pitchFamily="34" charset="0"/>
                <a:cs typeface="Times New Roman" panose="02020603050405020304" pitchFamily="18" charset="0"/>
              </a:rPr>
              <a:t>The persistence of the pandemic pushed institutions to fasten their online learning implementation. </a:t>
            </a:r>
          </a:p>
        </p:txBody>
      </p:sp>
      <p:sp>
        <p:nvSpPr>
          <p:cNvPr id="4" name="Slide Number Placeholder 3"/>
          <p:cNvSpPr>
            <a:spLocks noGrp="1"/>
          </p:cNvSpPr>
          <p:nvPr>
            <p:ph type="sldNum" sz="quarter" idx="5"/>
          </p:nvPr>
        </p:nvSpPr>
        <p:spPr/>
        <p:txBody>
          <a:bodyPr/>
          <a:lstStyle/>
          <a:p>
            <a:fld id="{0AF15D7A-DB00-43F4-BEC4-BFF6763B9ED1}" type="slidenum">
              <a:rPr lang="en-US" smtClean="0"/>
              <a:t>3</a:t>
            </a:fld>
            <a:endParaRPr lang="en-US"/>
          </a:p>
        </p:txBody>
      </p:sp>
    </p:spTree>
    <p:extLst>
      <p:ext uri="{BB962C8B-B14F-4D97-AF65-F5344CB8AC3E}">
        <p14:creationId xmlns:p14="http://schemas.microsoft.com/office/powerpoint/2010/main" val="1706391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Research Questions, </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E-learning did not come due to the pandemic, but the global conditions aroused to combat the pandemic catalysed its adoption in many schools.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After resuming regular schooling, some institutions have embraced the technology and are developing it further (</a:t>
            </a:r>
            <a:r>
              <a:rPr lang="en-GB" sz="1200" kern="1200" dirty="0" err="1">
                <a:solidFill>
                  <a:schemeClr val="tx1"/>
                </a:solidFill>
                <a:effectLst/>
                <a:latin typeface="+mn-lt"/>
                <a:ea typeface="+mn-ea"/>
                <a:cs typeface="+mn-cs"/>
              </a:rPr>
              <a:t>Amarneh</a:t>
            </a:r>
            <a:r>
              <a:rPr lang="en-GB" sz="1200" kern="1200" dirty="0">
                <a:solidFill>
                  <a:schemeClr val="tx1"/>
                </a:solidFill>
                <a:effectLst/>
                <a:latin typeface="+mn-lt"/>
                <a:ea typeface="+mn-ea"/>
                <a:cs typeface="+mn-cs"/>
              </a:rPr>
              <a:t> et al., 2021).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 faster technology adoption sets the ground for developing research questions for this study.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While full implementation of e-learning is progressively rising globally, to take a significant position in tertiary academies' goals, they should consider embracing the future cautiously with the current dynamic global issues to avoid dilapidating the education sector.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This proposal asks the following questions:  </a:t>
            </a:r>
          </a:p>
          <a:p>
            <a:r>
              <a:rPr lang="en-GB" sz="1200" kern="1200" dirty="0">
                <a:solidFill>
                  <a:schemeClr val="tx1"/>
                </a:solidFill>
                <a:effectLst/>
                <a:latin typeface="+mn-lt"/>
                <a:ea typeface="+mn-ea"/>
                <a:cs typeface="+mn-cs"/>
              </a:rPr>
              <a:t>What factors contributed to faster e-learning adoption and implementation, especially during the pandemic?</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What challenges hamper the implementation of e-learning?</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Are there existing solutions to the challenges hampering implementation of the e-learning?</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This proposal investigates the advancement in the implementation of e-learning in tertiary institutions while optimising the existing technologies. </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F15D7A-DB00-43F4-BEC4-BFF6763B9ED1}" type="slidenum">
              <a:rPr lang="en-US" smtClean="0"/>
              <a:t>4</a:t>
            </a:fld>
            <a:endParaRPr lang="en-US"/>
          </a:p>
        </p:txBody>
      </p:sp>
    </p:spTree>
    <p:extLst>
      <p:ext uri="{BB962C8B-B14F-4D97-AF65-F5344CB8AC3E}">
        <p14:creationId xmlns:p14="http://schemas.microsoft.com/office/powerpoint/2010/main" val="355204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Aims and Objectives</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Based on the research questions raised for this proposal, the objectives will be:</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To establish factors contributing to faster e-learning adoption and implementation, especially during the pandemic.</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To establish the issues that hamper the e-learning implementation.</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To establish the existing solutions to the challenges hampering implementation of the e-learning.</a:t>
            </a:r>
          </a:p>
          <a:p>
            <a:endParaRPr lang="en-US" dirty="0"/>
          </a:p>
        </p:txBody>
      </p:sp>
      <p:sp>
        <p:nvSpPr>
          <p:cNvPr id="4" name="Slide Number Placeholder 3"/>
          <p:cNvSpPr>
            <a:spLocks noGrp="1"/>
          </p:cNvSpPr>
          <p:nvPr>
            <p:ph type="sldNum" sz="quarter" idx="5"/>
          </p:nvPr>
        </p:nvSpPr>
        <p:spPr/>
        <p:txBody>
          <a:bodyPr/>
          <a:lstStyle/>
          <a:p>
            <a:fld id="{0AF15D7A-DB00-43F4-BEC4-BFF6763B9ED1}" type="slidenum">
              <a:rPr lang="en-US" smtClean="0"/>
              <a:t>5</a:t>
            </a:fld>
            <a:endParaRPr lang="en-US"/>
          </a:p>
        </p:txBody>
      </p:sp>
    </p:spTree>
    <p:extLst>
      <p:ext uri="{BB962C8B-B14F-4D97-AF65-F5344CB8AC3E}">
        <p14:creationId xmlns:p14="http://schemas.microsoft.com/office/powerpoint/2010/main" val="3804400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Literature review</a:t>
            </a:r>
          </a:p>
          <a:p>
            <a:r>
              <a:rPr lang="en-GB" sz="1200" b="0" kern="1200" dirty="0">
                <a:solidFill>
                  <a:schemeClr val="tx1"/>
                </a:solidFill>
                <a:effectLst/>
                <a:latin typeface="+mn-lt"/>
                <a:ea typeface="+mn-ea"/>
                <a:cs typeface="+mn-cs"/>
              </a:rPr>
              <a:t>- Factors</a:t>
            </a:r>
          </a:p>
          <a:p>
            <a:r>
              <a:rPr lang="en-GB" sz="1200" kern="1200" dirty="0">
                <a:solidFill>
                  <a:schemeClr val="tx1"/>
                </a:solidFill>
                <a:effectLst/>
                <a:latin typeface="+mn-lt"/>
                <a:ea typeface="+mn-ea"/>
                <a:cs typeface="+mn-cs"/>
              </a:rPr>
              <a:t>One major factor that pushed universities to actualise e-learning was the prolonged impacts of the pandemic coupled with initial attempts to extend coverage for distant students (</a:t>
            </a:r>
            <a:r>
              <a:rPr lang="en-GB" sz="1200" kern="1200" dirty="0" err="1">
                <a:solidFill>
                  <a:schemeClr val="tx1"/>
                </a:solidFill>
                <a:effectLst/>
                <a:latin typeface="+mn-lt"/>
                <a:ea typeface="+mn-ea"/>
                <a:cs typeface="+mn-cs"/>
              </a:rPr>
              <a:t>Matuk</a:t>
            </a:r>
            <a:r>
              <a:rPr lang="en-GB" sz="1200" kern="1200" dirty="0">
                <a:solidFill>
                  <a:schemeClr val="tx1"/>
                </a:solidFill>
                <a:effectLst/>
                <a:latin typeface="+mn-lt"/>
                <a:ea typeface="+mn-ea"/>
                <a:cs typeface="+mn-cs"/>
              </a:rPr>
              <a:t> et al., 2021; </a:t>
            </a:r>
            <a:r>
              <a:rPr lang="en-GB" sz="1200" kern="1200" dirty="0" err="1">
                <a:solidFill>
                  <a:schemeClr val="tx1"/>
                </a:solidFill>
                <a:effectLst/>
                <a:latin typeface="+mn-lt"/>
                <a:ea typeface="+mn-ea"/>
                <a:cs typeface="+mn-cs"/>
              </a:rPr>
              <a:t>Almaiah</a:t>
            </a:r>
            <a:r>
              <a:rPr lang="en-GB" sz="1200" kern="1200" dirty="0">
                <a:solidFill>
                  <a:schemeClr val="tx1"/>
                </a:solidFill>
                <a:effectLst/>
                <a:latin typeface="+mn-lt"/>
                <a:ea typeface="+mn-ea"/>
                <a:cs typeface="+mn-cs"/>
              </a:rPr>
              <a:t> et al., 2020; Radha et al., 2020; Ayu, 2020).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During the pandemic, institutions had high operational costs that restricted alternative investments in e-learning.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Other findings also argue that learning institutions had reduced earnings due to reduced learning activities (</a:t>
            </a:r>
            <a:r>
              <a:rPr lang="en-GB" sz="1200" kern="1200" dirty="0" err="1">
                <a:solidFill>
                  <a:schemeClr val="tx1"/>
                </a:solidFill>
                <a:effectLst/>
                <a:latin typeface="+mn-lt"/>
                <a:ea typeface="+mn-ea"/>
                <a:cs typeface="+mn-cs"/>
              </a:rPr>
              <a:t>Nabukeera</a:t>
            </a:r>
            <a:r>
              <a:rPr lang="en-GB" sz="1200" kern="1200" dirty="0">
                <a:solidFill>
                  <a:schemeClr val="tx1"/>
                </a:solidFill>
                <a:effectLst/>
                <a:latin typeface="+mn-lt"/>
                <a:ea typeface="+mn-ea"/>
                <a:cs typeface="+mn-cs"/>
              </a:rPr>
              <a:t>, 2020).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Both perspectives provide grounds for the development of online training systems.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 first scenario allows for more funds for alternative investment functions. In contrast, the second view pushed the institutions to a low-income state, thus spurring innovation to collect more income.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 initial pursuit for distant students laid the ground for e-learning while the pandemic catalysed the adoption process.</a:t>
            </a:r>
          </a:p>
        </p:txBody>
      </p:sp>
      <p:sp>
        <p:nvSpPr>
          <p:cNvPr id="4" name="Slide Number Placeholder 3"/>
          <p:cNvSpPr>
            <a:spLocks noGrp="1"/>
          </p:cNvSpPr>
          <p:nvPr>
            <p:ph type="sldNum" sz="quarter" idx="5"/>
          </p:nvPr>
        </p:nvSpPr>
        <p:spPr/>
        <p:txBody>
          <a:bodyPr/>
          <a:lstStyle/>
          <a:p>
            <a:fld id="{0AF15D7A-DB00-43F4-BEC4-BFF6763B9ED1}" type="slidenum">
              <a:rPr lang="en-US" smtClean="0"/>
              <a:t>6</a:t>
            </a:fld>
            <a:endParaRPr lang="en-US"/>
          </a:p>
        </p:txBody>
      </p:sp>
    </p:spTree>
    <p:extLst>
      <p:ext uri="{BB962C8B-B14F-4D97-AF65-F5344CB8AC3E}">
        <p14:creationId xmlns:p14="http://schemas.microsoft.com/office/powerpoint/2010/main" val="749512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Literature review - Challenges</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Adopting online knowledge-sharing approaches saves time, eliminates geographically-based learning barriers, and maximises the utilisation of teaching resources.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These benefits necessitate that an institution makes substantial investments in content development and supporting infrastructure. Initial costs may involve employing web designers to create or alter educational websites and upgrading servers to handle heavy internet traffic (Chang, 2016; </a:t>
            </a:r>
            <a:r>
              <a:rPr lang="en-GB" sz="1200" kern="1200" dirty="0" err="1">
                <a:solidFill>
                  <a:schemeClr val="tx1"/>
                </a:solidFill>
                <a:effectLst/>
                <a:latin typeface="+mn-lt"/>
                <a:ea typeface="+mn-ea"/>
                <a:cs typeface="+mn-cs"/>
              </a:rPr>
              <a:t>Klašnja-Milićev</a:t>
            </a:r>
            <a:r>
              <a:rPr lang="en-GB" sz="1200" kern="1200" dirty="0">
                <a:solidFill>
                  <a:schemeClr val="tx1"/>
                </a:solidFill>
                <a:effectLst/>
                <a:latin typeface="+mn-lt"/>
                <a:ea typeface="+mn-ea"/>
                <a:cs typeface="+mn-cs"/>
              </a:rPr>
              <a:t> et al., 2017).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Since students have been exposed to physical learning for more than ten years, changing their learning techniques presents a challenging change (</a:t>
            </a:r>
            <a:r>
              <a:rPr lang="en-GB" sz="1200" kern="1200" dirty="0" err="1">
                <a:solidFill>
                  <a:schemeClr val="tx1"/>
                </a:solidFill>
                <a:effectLst/>
                <a:latin typeface="+mn-lt"/>
                <a:ea typeface="+mn-ea"/>
                <a:cs typeface="+mn-cs"/>
              </a:rPr>
              <a:t>Parlakkiliç</a:t>
            </a:r>
            <a:r>
              <a:rPr lang="en-GB" sz="1200" kern="1200" dirty="0">
                <a:solidFill>
                  <a:schemeClr val="tx1"/>
                </a:solidFill>
                <a:effectLst/>
                <a:latin typeface="+mn-lt"/>
                <a:ea typeface="+mn-ea"/>
                <a:cs typeface="+mn-cs"/>
              </a:rPr>
              <a:t>, A., 2017).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Other issues fuel change resistance. These include poor learner-trainer communication, students and teachers lacking technological skills to participate in e-learning, and access constraints. (</a:t>
            </a:r>
            <a:r>
              <a:rPr lang="en-GB" sz="1200" kern="1200" dirty="0" err="1">
                <a:solidFill>
                  <a:schemeClr val="tx1"/>
                </a:solidFill>
                <a:effectLst/>
                <a:latin typeface="+mn-lt"/>
                <a:ea typeface="+mn-ea"/>
                <a:cs typeface="+mn-cs"/>
              </a:rPr>
              <a:t>Almaiah</a:t>
            </a:r>
            <a:r>
              <a:rPr lang="en-GB" sz="1200" kern="1200" dirty="0">
                <a:solidFill>
                  <a:schemeClr val="tx1"/>
                </a:solidFill>
                <a:effectLst/>
                <a:latin typeface="+mn-lt"/>
                <a:ea typeface="+mn-ea"/>
                <a:cs typeface="+mn-cs"/>
              </a:rPr>
              <a:t> et al., 2020; </a:t>
            </a:r>
            <a:r>
              <a:rPr lang="en-GB" sz="1200" kern="1200" dirty="0" err="1">
                <a:solidFill>
                  <a:schemeClr val="tx1"/>
                </a:solidFill>
                <a:effectLst/>
                <a:latin typeface="+mn-lt"/>
                <a:ea typeface="+mn-ea"/>
                <a:cs typeface="+mn-cs"/>
              </a:rPr>
              <a:t>Koob</a:t>
            </a:r>
            <a:r>
              <a:rPr lang="en-GB" sz="1200" kern="1200" dirty="0">
                <a:solidFill>
                  <a:schemeClr val="tx1"/>
                </a:solidFill>
                <a:effectLst/>
                <a:latin typeface="+mn-lt"/>
                <a:ea typeface="+mn-ea"/>
                <a:cs typeface="+mn-cs"/>
              </a:rPr>
              <a:t> et al., 2021).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While these skills can be taught, not all trainers or students will immediately apply them. Several neighbourhoods also have poor network connections, limiting students' and trainers' access to training sessions.</a:t>
            </a:r>
          </a:p>
          <a:p>
            <a:r>
              <a:rPr lang="en-GB" sz="1200" kern="1200" dirty="0">
                <a:solidFill>
                  <a:schemeClr val="tx1"/>
                </a:solidFill>
                <a:effectLst/>
                <a:latin typeface="+mn-lt"/>
                <a:ea typeface="+mn-ea"/>
                <a:cs typeface="+mn-cs"/>
              </a:rPr>
              <a:t>Students may log into the portal but not participate in the lecture, making it difficult for trainers to assess student understanding. (</a:t>
            </a:r>
            <a:r>
              <a:rPr lang="en-GB" sz="1200" kern="1200" dirty="0" err="1">
                <a:solidFill>
                  <a:schemeClr val="tx1"/>
                </a:solidFill>
                <a:effectLst/>
                <a:latin typeface="+mn-lt"/>
                <a:ea typeface="+mn-ea"/>
                <a:cs typeface="+mn-cs"/>
              </a:rPr>
              <a:t>Shahmoradi</a:t>
            </a:r>
            <a:r>
              <a:rPr lang="en-GB" sz="1200" kern="1200" dirty="0">
                <a:solidFill>
                  <a:schemeClr val="tx1"/>
                </a:solidFill>
                <a:effectLst/>
                <a:latin typeface="+mn-lt"/>
                <a:ea typeface="+mn-ea"/>
                <a:cs typeface="+mn-cs"/>
              </a:rPr>
              <a:t> et al. 2018).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Another challenge arises from the credibility of online tests since invigilators cannot go to every home to inspect a student taking exams. E-learning implementation faces existing challenges and is also likely to foster the development of other challenges.</a:t>
            </a:r>
          </a:p>
          <a:p>
            <a:pPr marL="0" marR="0" lvl="0" indent="0" algn="l" defTabSz="914400" rtl="0" eaLnBrk="1" fontAlgn="auto" latinLnBrk="0" hangingPunct="1">
              <a:lnSpc>
                <a:spcPct val="200000"/>
              </a:lnSpc>
              <a:spcBef>
                <a:spcPts val="0"/>
              </a:spcBef>
              <a:spcAft>
                <a:spcPts val="800"/>
              </a:spcAft>
              <a:buClrTx/>
              <a:buSzTx/>
              <a:buFontTx/>
              <a:buNone/>
              <a:tabLst/>
              <a:defRPr/>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F15D7A-DB00-43F4-BEC4-BFF6763B9ED1}" type="slidenum">
              <a:rPr lang="en-US" smtClean="0"/>
              <a:t>7</a:t>
            </a:fld>
            <a:endParaRPr lang="en-US"/>
          </a:p>
        </p:txBody>
      </p:sp>
    </p:spTree>
    <p:extLst>
      <p:ext uri="{BB962C8B-B14F-4D97-AF65-F5344CB8AC3E}">
        <p14:creationId xmlns:p14="http://schemas.microsoft.com/office/powerpoint/2010/main" val="33333046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Literature Review - Solutions</a:t>
            </a:r>
          </a:p>
          <a:p>
            <a:r>
              <a:rPr lang="en-GB" sz="1200" kern="1200" dirty="0">
                <a:solidFill>
                  <a:schemeClr val="tx1"/>
                </a:solidFill>
                <a:effectLst/>
                <a:latin typeface="+mn-lt"/>
                <a:ea typeface="+mn-ea"/>
                <a:cs typeface="+mn-cs"/>
              </a:rPr>
              <a:t>Though e-learning is an emerging concept, handling shifts in organisations is an old notion that tertiary institution managers can adopt to solve e-learning implementation issues. Institution managers should prepare trainers and students through adequate training to receive the e-learning changer (</a:t>
            </a:r>
            <a:r>
              <a:rPr lang="en-GB" sz="1200" kern="1200" dirty="0" err="1">
                <a:solidFill>
                  <a:schemeClr val="tx1"/>
                </a:solidFill>
                <a:effectLst/>
                <a:latin typeface="+mn-lt"/>
                <a:ea typeface="+mn-ea"/>
                <a:cs typeface="+mn-cs"/>
              </a:rPr>
              <a:t>Parlakkiliç</a:t>
            </a:r>
            <a:r>
              <a:rPr lang="en-GB" sz="1200" kern="1200" dirty="0">
                <a:solidFill>
                  <a:schemeClr val="tx1"/>
                </a:solidFill>
                <a:effectLst/>
                <a:latin typeface="+mn-lt"/>
                <a:ea typeface="+mn-ea"/>
                <a:cs typeface="+mn-cs"/>
              </a:rPr>
              <a:t> 2017; Siemens 2015).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Before adoption, the manager should draw an adaptive vision for adoption; for instance, adopting e-learning to increase the student population by reducing tuitions payment (</a:t>
            </a:r>
            <a:r>
              <a:rPr lang="en-GB" sz="1200" kern="1200" dirty="0" err="1">
                <a:solidFill>
                  <a:schemeClr val="tx1"/>
                </a:solidFill>
                <a:effectLst/>
                <a:latin typeface="+mn-lt"/>
                <a:ea typeface="+mn-ea"/>
                <a:cs typeface="+mn-cs"/>
              </a:rPr>
              <a:t>Arnaudova</a:t>
            </a:r>
            <a:r>
              <a:rPr lang="en-GB" sz="1200" kern="1200" dirty="0">
                <a:solidFill>
                  <a:schemeClr val="tx1"/>
                </a:solidFill>
                <a:effectLst/>
                <a:latin typeface="+mn-lt"/>
                <a:ea typeface="+mn-ea"/>
                <a:cs typeface="+mn-cs"/>
              </a:rPr>
              <a:t> et al. 2016). Actualisation should be done in phases and in line with the organisation's practices to allow for improvement while expanding the system.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Every implementation phase should be examined to identify flaws that need to be fixed to improve the next phase or overall system. Using change management techniques to implement the system partially solves e-learning issues. New challenges, such as physical separation from a trainer and fellow trainees, require solutions. Some schools address exam credibility issues by combining physical and e-learning for some subjects (Siemens 2015; </a:t>
            </a:r>
            <a:r>
              <a:rPr lang="en-GB" sz="1200" kern="1200" dirty="0" err="1">
                <a:solidFill>
                  <a:schemeClr val="tx1"/>
                </a:solidFill>
                <a:effectLst/>
                <a:latin typeface="+mn-lt"/>
                <a:ea typeface="+mn-ea"/>
                <a:cs typeface="+mn-cs"/>
              </a:rPr>
              <a:t>Hermawan</a:t>
            </a:r>
            <a:r>
              <a:rPr lang="en-GB" sz="1200" kern="1200" dirty="0">
                <a:solidFill>
                  <a:schemeClr val="tx1"/>
                </a:solidFill>
                <a:effectLst/>
                <a:latin typeface="+mn-lt"/>
                <a:ea typeface="+mn-ea"/>
                <a:cs typeface="+mn-cs"/>
              </a:rPr>
              <a:t> 2021).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Research also supports that practical courses are trained better in a group environment through collaboration. In such courses, students can undertake the theory-based lectures via virtual classes but avail themselves of practical undertakings in school (</a:t>
            </a:r>
            <a:r>
              <a:rPr lang="en-GB" sz="1200" kern="1200" dirty="0" err="1">
                <a:solidFill>
                  <a:schemeClr val="tx1"/>
                </a:solidFill>
                <a:effectLst/>
                <a:latin typeface="+mn-lt"/>
                <a:ea typeface="+mn-ea"/>
                <a:cs typeface="+mn-cs"/>
              </a:rPr>
              <a:t>Bylieva</a:t>
            </a:r>
            <a:r>
              <a:rPr lang="en-GB" sz="1200" kern="1200" dirty="0">
                <a:solidFill>
                  <a:schemeClr val="tx1"/>
                </a:solidFill>
                <a:effectLst/>
                <a:latin typeface="+mn-lt"/>
                <a:ea typeface="+mn-ea"/>
                <a:cs typeface="+mn-cs"/>
              </a:rPr>
              <a:t> et al., 2019; </a:t>
            </a:r>
            <a:r>
              <a:rPr lang="en-GB" sz="1200" kern="1200" dirty="0" err="1">
                <a:solidFill>
                  <a:schemeClr val="tx1"/>
                </a:solidFill>
                <a:effectLst/>
                <a:latin typeface="+mn-lt"/>
                <a:ea typeface="+mn-ea"/>
                <a:cs typeface="+mn-cs"/>
              </a:rPr>
              <a:t>Borba</a:t>
            </a:r>
            <a:r>
              <a:rPr lang="en-GB" sz="1200" kern="1200" dirty="0">
                <a:solidFill>
                  <a:schemeClr val="tx1"/>
                </a:solidFill>
                <a:effectLst/>
                <a:latin typeface="+mn-lt"/>
                <a:ea typeface="+mn-ea"/>
                <a:cs typeface="+mn-cs"/>
              </a:rPr>
              <a:t> et al., 2015).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Governments should also work towards better internet rates through firms providing network services for students from low-income families. Institutions also attempt to solve the connectivity issue by availing free internet in the school or hostel environs.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Currently, developed solutions partially solve existing or developing challenges, thus requiring further research to improvise working solutions to advance e-learning.</a:t>
            </a:r>
          </a:p>
          <a:p>
            <a:pPr marL="0" marR="0" lvl="0" indent="457200" algn="l" defTabSz="914400" rtl="0" eaLnBrk="1" fontAlgn="auto" latinLnBrk="0" hangingPunct="1">
              <a:lnSpc>
                <a:spcPct val="200000"/>
              </a:lnSpc>
              <a:spcBef>
                <a:spcPts val="0"/>
              </a:spcBef>
              <a:spcAft>
                <a:spcPts val="800"/>
              </a:spcAft>
              <a:buClrTx/>
              <a:buSzTx/>
              <a:buFontTx/>
              <a:buNone/>
              <a:tabLst/>
              <a:defRPr/>
            </a:pPr>
            <a:endParaRPr lang="en-US" sz="4800" dirty="0"/>
          </a:p>
        </p:txBody>
      </p:sp>
      <p:sp>
        <p:nvSpPr>
          <p:cNvPr id="4" name="Slide Number Placeholder 3"/>
          <p:cNvSpPr>
            <a:spLocks noGrp="1"/>
          </p:cNvSpPr>
          <p:nvPr>
            <p:ph type="sldNum" sz="quarter" idx="5"/>
          </p:nvPr>
        </p:nvSpPr>
        <p:spPr/>
        <p:txBody>
          <a:bodyPr/>
          <a:lstStyle/>
          <a:p>
            <a:fld id="{0AF15D7A-DB00-43F4-BEC4-BFF6763B9ED1}" type="slidenum">
              <a:rPr lang="en-US" smtClean="0"/>
              <a:t>8</a:t>
            </a:fld>
            <a:endParaRPr lang="en-US"/>
          </a:p>
        </p:txBody>
      </p:sp>
    </p:spTree>
    <p:extLst>
      <p:ext uri="{BB962C8B-B14F-4D97-AF65-F5344CB8AC3E}">
        <p14:creationId xmlns:p14="http://schemas.microsoft.com/office/powerpoint/2010/main" val="3584867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Methodology</a:t>
            </a:r>
          </a:p>
          <a:p>
            <a:r>
              <a:rPr lang="en-GB" sz="1200" kern="1200" dirty="0">
                <a:solidFill>
                  <a:schemeClr val="tx1"/>
                </a:solidFill>
                <a:effectLst/>
                <a:latin typeface="+mn-lt"/>
                <a:ea typeface="+mn-ea"/>
                <a:cs typeface="+mn-cs"/>
              </a:rPr>
              <a:t>This study will target the university population entailing students, trainers, and stakeholders to investigate advancement in the actualisation of e-learning in tertiary institutions while optimising the existing technologies.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 study will engage 300 participants. The researcher will use primary and secondary data to gather relevant information for the study. Google forms will be used as questionnaires for the study (Sabrina 2021).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These predeveloped questionnaires will be administered to check for participants' demographics, implementation challenges and solutions, and other quantitative and qualitative details. </a:t>
            </a:r>
          </a:p>
          <a:p>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Journal articles, books and previous studies will provide supportive secondary information for this study. </a:t>
            </a:r>
          </a:p>
          <a:p>
            <a:pPr marL="0" marR="0" indent="457200">
              <a:lnSpc>
                <a:spcPct val="200000"/>
              </a:lnSpc>
              <a:spcBef>
                <a:spcPts val="0"/>
              </a:spcBef>
              <a:spcAft>
                <a:spcPts val="800"/>
              </a:spcAft>
            </a:pPr>
            <a:endParaRPr lang="en-GB" sz="1800" noProof="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AF15D7A-DB00-43F4-BEC4-BFF6763B9ED1}" type="slidenum">
              <a:rPr lang="en-US" smtClean="0"/>
              <a:t>9</a:t>
            </a:fld>
            <a:endParaRPr lang="en-US"/>
          </a:p>
        </p:txBody>
      </p:sp>
    </p:spTree>
    <p:extLst>
      <p:ext uri="{BB962C8B-B14F-4D97-AF65-F5344CB8AC3E}">
        <p14:creationId xmlns:p14="http://schemas.microsoft.com/office/powerpoint/2010/main" val="1183668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6C677-70D0-0B23-413E-1EE005EDC89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680FE8F6-FB93-261C-868D-CFC02DB3EE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9B6B45D5-015F-0E66-7A01-235AD1BE8911}"/>
              </a:ext>
            </a:extLst>
          </p:cNvPr>
          <p:cNvSpPr>
            <a:spLocks noGrp="1"/>
          </p:cNvSpPr>
          <p:nvPr>
            <p:ph type="dt" sz="half" idx="10"/>
          </p:nvPr>
        </p:nvSpPr>
        <p:spPr/>
        <p:txBody>
          <a:bodyPr/>
          <a:lstStyle/>
          <a:p>
            <a:fld id="{A423BF71-38B7-8642-BFCE-EDAE9BD0CBAF}" type="datetimeFigureOut">
              <a:rPr lang="en-US" smtClean="0"/>
              <a:t>5/15/22</a:t>
            </a:fld>
            <a:endParaRPr lang="en-US" dirty="0"/>
          </a:p>
        </p:txBody>
      </p:sp>
      <p:sp>
        <p:nvSpPr>
          <p:cNvPr id="5" name="Footer Placeholder 4">
            <a:extLst>
              <a:ext uri="{FF2B5EF4-FFF2-40B4-BE49-F238E27FC236}">
                <a16:creationId xmlns:a16="http://schemas.microsoft.com/office/drawing/2014/main" id="{58A759A1-E90D-D99B-F7F9-2778ABFDA47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14F3F97-F96C-1EC4-4E3B-E4F1D5F8A9B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2266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5F9AC-1F85-4E7E-D14D-30B1A040C742}"/>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E9E8A70B-8F20-D479-01EB-55E679744A5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8253E80-C14B-2015-2606-6B11AF241A7B}"/>
              </a:ext>
            </a:extLst>
          </p:cNvPr>
          <p:cNvSpPr>
            <a:spLocks noGrp="1"/>
          </p:cNvSpPr>
          <p:nvPr>
            <p:ph type="dt" sz="half" idx="10"/>
          </p:nvPr>
        </p:nvSpPr>
        <p:spPr/>
        <p:txBody>
          <a:bodyPr/>
          <a:lstStyle/>
          <a:p>
            <a:fld id="{73B025CB-9D18-264E-A945-2D020344C9DA}" type="datetimeFigureOut">
              <a:rPr lang="en-US" smtClean="0"/>
              <a:t>5/15/22</a:t>
            </a:fld>
            <a:endParaRPr lang="en-US" dirty="0"/>
          </a:p>
        </p:txBody>
      </p:sp>
      <p:sp>
        <p:nvSpPr>
          <p:cNvPr id="5" name="Footer Placeholder 4">
            <a:extLst>
              <a:ext uri="{FF2B5EF4-FFF2-40B4-BE49-F238E27FC236}">
                <a16:creationId xmlns:a16="http://schemas.microsoft.com/office/drawing/2014/main" id="{5F97FF1B-57EC-7368-32AF-85C729848D6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AAFC930-69AA-1696-6F3C-BB11308E87D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00304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09E3C3-E1D1-E6E5-BCA8-082EDE80F263}"/>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EF1E8B71-AAD7-0C57-EBB9-37F97FA6A692}"/>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655FBB5-FE43-ADCD-C25F-2901F6B93925}"/>
              </a:ext>
            </a:extLst>
          </p:cNvPr>
          <p:cNvSpPr>
            <a:spLocks noGrp="1"/>
          </p:cNvSpPr>
          <p:nvPr>
            <p:ph type="dt" sz="half" idx="10"/>
          </p:nvPr>
        </p:nvSpPr>
        <p:spPr/>
        <p:txBody>
          <a:bodyPr/>
          <a:lstStyle/>
          <a:p>
            <a:fld id="{507EFB6C-7E96-8F41-8872-189CA1C59F84}" type="datetimeFigureOut">
              <a:rPr lang="en-US" smtClean="0"/>
              <a:t>5/15/22</a:t>
            </a:fld>
            <a:endParaRPr lang="en-US" dirty="0"/>
          </a:p>
        </p:txBody>
      </p:sp>
      <p:sp>
        <p:nvSpPr>
          <p:cNvPr id="5" name="Footer Placeholder 4">
            <a:extLst>
              <a:ext uri="{FF2B5EF4-FFF2-40B4-BE49-F238E27FC236}">
                <a16:creationId xmlns:a16="http://schemas.microsoft.com/office/drawing/2014/main" id="{72B52AA5-F478-799F-8CE7-A99A7AE44F8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1C89071-59FA-AA2A-3C01-DC94BA44F19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6744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E464E-F059-9061-CFEC-ABA2136285C8}"/>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5F375778-02C6-97C9-F3B2-F1BB4F95B63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137A2770-3295-5F21-B0CA-173608FEBDC2}"/>
              </a:ext>
            </a:extLst>
          </p:cNvPr>
          <p:cNvSpPr>
            <a:spLocks noGrp="1"/>
          </p:cNvSpPr>
          <p:nvPr>
            <p:ph type="dt" sz="half" idx="10"/>
          </p:nvPr>
        </p:nvSpPr>
        <p:spPr/>
        <p:txBody>
          <a:bodyPr/>
          <a:lstStyle/>
          <a:p>
            <a:fld id="{B6981CDE-9BE7-C544-8ACB-7077DFC4270F}" type="datetimeFigureOut">
              <a:rPr lang="en-US" smtClean="0"/>
              <a:t>5/15/22</a:t>
            </a:fld>
            <a:endParaRPr lang="en-US" dirty="0"/>
          </a:p>
        </p:txBody>
      </p:sp>
      <p:sp>
        <p:nvSpPr>
          <p:cNvPr id="5" name="Footer Placeholder 4">
            <a:extLst>
              <a:ext uri="{FF2B5EF4-FFF2-40B4-BE49-F238E27FC236}">
                <a16:creationId xmlns:a16="http://schemas.microsoft.com/office/drawing/2014/main" id="{A7C90572-886A-47A9-B234-1758DBE70DB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F2189D5-A5F2-C049-0875-8042AC1A8F1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54607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36F0-C51D-269B-E173-969AF1D11EB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16BF91D7-1ECA-279C-EF4C-D854DD2F1D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1C6F856-56DC-6864-F29D-874811B2FC68}"/>
              </a:ext>
            </a:extLst>
          </p:cNvPr>
          <p:cNvSpPr>
            <a:spLocks noGrp="1"/>
          </p:cNvSpPr>
          <p:nvPr>
            <p:ph type="dt" sz="half" idx="10"/>
          </p:nvPr>
        </p:nvSpPr>
        <p:spPr/>
        <p:txBody>
          <a:bodyPr/>
          <a:lstStyle/>
          <a:p>
            <a:fld id="{B55BA285-9698-1B45-8319-D90A8C63F150}" type="datetimeFigureOut">
              <a:rPr lang="en-US" smtClean="0"/>
              <a:t>5/15/22</a:t>
            </a:fld>
            <a:endParaRPr lang="en-US" dirty="0"/>
          </a:p>
        </p:txBody>
      </p:sp>
      <p:sp>
        <p:nvSpPr>
          <p:cNvPr id="5" name="Footer Placeholder 4">
            <a:extLst>
              <a:ext uri="{FF2B5EF4-FFF2-40B4-BE49-F238E27FC236}">
                <a16:creationId xmlns:a16="http://schemas.microsoft.com/office/drawing/2014/main" id="{C1211AC7-1B99-8334-9DD3-2C8F2AEC330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BD1881-CE33-1FB5-5CBA-C9A43C4F829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17073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A6B94-3332-F5E9-64B0-1A96B8656089}"/>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5EA1DAF7-BB1B-9DA6-4A80-E9C0B013C66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B5956A13-4C29-9794-8C74-520F6FFFC21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1416702A-5D09-E4A8-C114-28632836A251}"/>
              </a:ext>
            </a:extLst>
          </p:cNvPr>
          <p:cNvSpPr>
            <a:spLocks noGrp="1"/>
          </p:cNvSpPr>
          <p:nvPr>
            <p:ph type="dt" sz="half" idx="10"/>
          </p:nvPr>
        </p:nvSpPr>
        <p:spPr/>
        <p:txBody>
          <a:bodyPr/>
          <a:lstStyle/>
          <a:p>
            <a:fld id="{0A86CD42-43FF-B740-998F-DCC3802C4CE3}" type="datetimeFigureOut">
              <a:rPr lang="en-US" smtClean="0"/>
              <a:t>5/15/22</a:t>
            </a:fld>
            <a:endParaRPr lang="en-US" dirty="0"/>
          </a:p>
        </p:txBody>
      </p:sp>
      <p:sp>
        <p:nvSpPr>
          <p:cNvPr id="6" name="Footer Placeholder 5">
            <a:extLst>
              <a:ext uri="{FF2B5EF4-FFF2-40B4-BE49-F238E27FC236}">
                <a16:creationId xmlns:a16="http://schemas.microsoft.com/office/drawing/2014/main" id="{7F45D7D0-CBDB-C0AA-A362-2E965EC360E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003331B-AD28-44E7-1A5D-0926C68A2C01}"/>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67928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E56CD-F3FD-AFF2-6000-FA8FE1E70831}"/>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D0D475D4-0FC6-C30C-6AA8-B367AD2446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232464C-C15E-7850-83F9-86F3330D525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36D159A7-2E1C-E375-2D71-4E9CDDEC6A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954F98E-57B1-40E1-224B-FF9E2DFA968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E679DBB2-AE50-ABF2-9500-231C4A7BE624}"/>
              </a:ext>
            </a:extLst>
          </p:cNvPr>
          <p:cNvSpPr>
            <a:spLocks noGrp="1"/>
          </p:cNvSpPr>
          <p:nvPr>
            <p:ph type="dt" sz="half" idx="10"/>
          </p:nvPr>
        </p:nvSpPr>
        <p:spPr/>
        <p:txBody>
          <a:bodyPr/>
          <a:lstStyle/>
          <a:p>
            <a:fld id="{CEA0FFBD-2EE4-8547-BBAE-A1AC91C8D77E}" type="datetimeFigureOut">
              <a:rPr lang="en-US" smtClean="0"/>
              <a:t>5/15/22</a:t>
            </a:fld>
            <a:endParaRPr lang="en-US" dirty="0"/>
          </a:p>
        </p:txBody>
      </p:sp>
      <p:sp>
        <p:nvSpPr>
          <p:cNvPr id="8" name="Footer Placeholder 7">
            <a:extLst>
              <a:ext uri="{FF2B5EF4-FFF2-40B4-BE49-F238E27FC236}">
                <a16:creationId xmlns:a16="http://schemas.microsoft.com/office/drawing/2014/main" id="{FC0FFB4F-4470-76FA-E7F2-9F2C714ED1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9A98EBF-0C78-FC92-7546-741FD200E59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76060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BC855-ABD6-370E-93D6-BB75E3B767EC}"/>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7BE72E46-80E8-F5DE-1A2E-0E3D3D0DD0A5}"/>
              </a:ext>
            </a:extLst>
          </p:cNvPr>
          <p:cNvSpPr>
            <a:spLocks noGrp="1"/>
          </p:cNvSpPr>
          <p:nvPr>
            <p:ph type="dt" sz="half" idx="10"/>
          </p:nvPr>
        </p:nvSpPr>
        <p:spPr/>
        <p:txBody>
          <a:bodyPr/>
          <a:lstStyle/>
          <a:p>
            <a:fld id="{955A2352-D7AC-F242-9256-A4477BCBF354}" type="datetimeFigureOut">
              <a:rPr lang="en-US" smtClean="0"/>
              <a:t>5/15/22</a:t>
            </a:fld>
            <a:endParaRPr lang="en-US" dirty="0"/>
          </a:p>
        </p:txBody>
      </p:sp>
      <p:sp>
        <p:nvSpPr>
          <p:cNvPr id="4" name="Footer Placeholder 3">
            <a:extLst>
              <a:ext uri="{FF2B5EF4-FFF2-40B4-BE49-F238E27FC236}">
                <a16:creationId xmlns:a16="http://schemas.microsoft.com/office/drawing/2014/main" id="{55B1744D-4E3C-297B-51AE-B315D872972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C044213-352B-1923-CBF3-87BD7C91265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02108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C08340-8396-4BB7-15B9-A76F9ABC234F}"/>
              </a:ext>
            </a:extLst>
          </p:cNvPr>
          <p:cNvSpPr>
            <a:spLocks noGrp="1"/>
          </p:cNvSpPr>
          <p:nvPr>
            <p:ph type="dt" sz="half" idx="10"/>
          </p:nvPr>
        </p:nvSpPr>
        <p:spPr/>
        <p:txBody>
          <a:bodyPr/>
          <a:lstStyle/>
          <a:p>
            <a:fld id="{4EFCFC6A-9AE6-404D-9FDD-168B477B9C90}" type="datetimeFigureOut">
              <a:rPr lang="en-US" smtClean="0"/>
              <a:t>5/15/22</a:t>
            </a:fld>
            <a:endParaRPr lang="en-US" dirty="0"/>
          </a:p>
        </p:txBody>
      </p:sp>
      <p:sp>
        <p:nvSpPr>
          <p:cNvPr id="3" name="Footer Placeholder 2">
            <a:extLst>
              <a:ext uri="{FF2B5EF4-FFF2-40B4-BE49-F238E27FC236}">
                <a16:creationId xmlns:a16="http://schemas.microsoft.com/office/drawing/2014/main" id="{88A18629-BD3C-056C-70F4-79DC4D5970E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31D63B8-8112-F7C1-326D-A1AED96B10A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7891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F1D33-5445-38A3-82B0-6BE0E28D408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CE5EADD0-231C-D740-87CE-BCB92505E9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0A2ECB15-AFEF-CF70-0AA9-F088D3AC77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A2E974B-9C20-943D-75E7-0D05D899A1A0}"/>
              </a:ext>
            </a:extLst>
          </p:cNvPr>
          <p:cNvSpPr>
            <a:spLocks noGrp="1"/>
          </p:cNvSpPr>
          <p:nvPr>
            <p:ph type="dt" sz="half" idx="10"/>
          </p:nvPr>
        </p:nvSpPr>
        <p:spPr/>
        <p:txBody>
          <a:bodyPr/>
          <a:lstStyle/>
          <a:p>
            <a:fld id="{61CFCDFD-B4CF-A241-8D71-E814B10BEAF4}" type="datetimeFigureOut">
              <a:rPr lang="en-US" smtClean="0"/>
              <a:t>5/15/22</a:t>
            </a:fld>
            <a:endParaRPr lang="en-US" dirty="0"/>
          </a:p>
        </p:txBody>
      </p:sp>
      <p:sp>
        <p:nvSpPr>
          <p:cNvPr id="6" name="Footer Placeholder 5">
            <a:extLst>
              <a:ext uri="{FF2B5EF4-FFF2-40B4-BE49-F238E27FC236}">
                <a16:creationId xmlns:a16="http://schemas.microsoft.com/office/drawing/2014/main" id="{1526C786-CB0D-0620-800A-F8EA71233C5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B7E323E-0980-6232-B9C4-4B9750140DA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26814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9C3B3-3E2B-EF9C-7B52-1271A7AB513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B3F5CE26-DFD4-FFCC-46A0-56FAE0A445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D798F64-AD56-3CBF-9014-672F125C05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FAFE65C-4122-C344-6F37-C26A072917B6}"/>
              </a:ext>
            </a:extLst>
          </p:cNvPr>
          <p:cNvSpPr>
            <a:spLocks noGrp="1"/>
          </p:cNvSpPr>
          <p:nvPr>
            <p:ph type="dt" sz="half" idx="10"/>
          </p:nvPr>
        </p:nvSpPr>
        <p:spPr/>
        <p:txBody>
          <a:bodyPr/>
          <a:lstStyle/>
          <a:p>
            <a:fld id="{26A7B589-FD4B-7E46-869A-CBADC5FC564E}" type="datetimeFigureOut">
              <a:rPr lang="en-US" smtClean="0"/>
              <a:t>5/15/22</a:t>
            </a:fld>
            <a:endParaRPr lang="en-US" dirty="0"/>
          </a:p>
        </p:txBody>
      </p:sp>
      <p:sp>
        <p:nvSpPr>
          <p:cNvPr id="6" name="Footer Placeholder 5">
            <a:extLst>
              <a:ext uri="{FF2B5EF4-FFF2-40B4-BE49-F238E27FC236}">
                <a16:creationId xmlns:a16="http://schemas.microsoft.com/office/drawing/2014/main" id="{57BE685E-B47A-3F17-0FF9-3E6876A90D0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AB1D2C8-71B2-9AC5-E045-56348E91C83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4468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76633E-44B8-D476-B626-1A8D285AFB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5BD6F531-C7D4-8491-4FDA-F20B4341EB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52C7CA2-F94F-D8C2-CC75-FB50558E31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D8A92E-5FF9-8143-81B3-CCB531513398}" type="datetimeFigureOut">
              <a:rPr lang="en-US" smtClean="0"/>
              <a:t>5/15/22</a:t>
            </a:fld>
            <a:endParaRPr lang="en-US" dirty="0"/>
          </a:p>
        </p:txBody>
      </p:sp>
      <p:sp>
        <p:nvSpPr>
          <p:cNvPr id="5" name="Footer Placeholder 4">
            <a:extLst>
              <a:ext uri="{FF2B5EF4-FFF2-40B4-BE49-F238E27FC236}">
                <a16:creationId xmlns:a16="http://schemas.microsoft.com/office/drawing/2014/main" id="{BF1DBB51-3F43-370A-30FB-BB10FE7720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AF7970A-1192-750D-790B-6480F2B8F0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687845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31">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5" name="Rectangle 33">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35">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37">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39">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Rectangle 43">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8EB2D5-0353-4E53-A4A1-E68E7142ED06}"/>
              </a:ext>
            </a:extLst>
          </p:cNvPr>
          <p:cNvSpPr>
            <a:spLocks noGrp="1"/>
          </p:cNvSpPr>
          <p:nvPr>
            <p:ph type="ctrTitle"/>
          </p:nvPr>
        </p:nvSpPr>
        <p:spPr>
          <a:xfrm>
            <a:off x="304800" y="586855"/>
            <a:ext cx="3363288" cy="3387497"/>
          </a:xfrm>
        </p:spPr>
        <p:txBody>
          <a:bodyPr vert="horz" lIns="91440" tIns="45720" rIns="91440" bIns="45720" rtlCol="0" anchor="b">
            <a:normAutofit/>
          </a:bodyPr>
          <a:lstStyle/>
          <a:p>
            <a:pPr algn="r"/>
            <a:r>
              <a:rPr lang="en-US" sz="3800" kern="1200" dirty="0">
                <a:solidFill>
                  <a:srgbClr val="FFFFFF"/>
                </a:solidFill>
                <a:latin typeface="+mj-lt"/>
                <a:ea typeface="+mj-ea"/>
                <a:cs typeface="+mj-cs"/>
              </a:rPr>
              <a:t>Implementation of E-learning</a:t>
            </a:r>
          </a:p>
        </p:txBody>
      </p:sp>
      <p:sp>
        <p:nvSpPr>
          <p:cNvPr id="3" name="Subtitle 2">
            <a:extLst>
              <a:ext uri="{FF2B5EF4-FFF2-40B4-BE49-F238E27FC236}">
                <a16:creationId xmlns:a16="http://schemas.microsoft.com/office/drawing/2014/main" id="{FD5FB01D-41D0-432A-B349-25B408B99C3A}"/>
              </a:ext>
            </a:extLst>
          </p:cNvPr>
          <p:cNvSpPr>
            <a:spLocks noGrp="1"/>
          </p:cNvSpPr>
          <p:nvPr>
            <p:ph type="subTitle" idx="1"/>
          </p:nvPr>
        </p:nvSpPr>
        <p:spPr>
          <a:xfrm>
            <a:off x="4810259" y="586854"/>
            <a:ext cx="7076941" cy="5608673"/>
          </a:xfrm>
        </p:spPr>
        <p:txBody>
          <a:bodyPr vert="horz" lIns="91440" tIns="45720" rIns="91440" bIns="45720" rtlCol="0" anchor="ctr">
            <a:normAutofit/>
          </a:bodyPr>
          <a:lstStyle/>
          <a:p>
            <a:pPr algn="l">
              <a:lnSpc>
                <a:spcPct val="150000"/>
              </a:lnSpc>
            </a:pPr>
            <a:r>
              <a:rPr lang="en-US" sz="1800" dirty="0">
                <a:latin typeface="Arial" panose="020B0604020202020204" pitchFamily="34" charset="0"/>
                <a:cs typeface="Arial" panose="020B0604020202020204" pitchFamily="34" charset="0"/>
              </a:rPr>
              <a:t>Name: Shiraj Ali (12684400)</a:t>
            </a:r>
          </a:p>
          <a:p>
            <a:pPr algn="l">
              <a:lnSpc>
                <a:spcPct val="150000"/>
              </a:lnSpc>
            </a:pPr>
            <a:r>
              <a:rPr lang="en-US" sz="1800" dirty="0">
                <a:latin typeface="Arial" panose="020B0604020202020204" pitchFamily="34" charset="0"/>
                <a:cs typeface="Arial" panose="020B0604020202020204" pitchFamily="34" charset="0"/>
              </a:rPr>
              <a:t>Studying at: University Of Essex Online</a:t>
            </a:r>
          </a:p>
          <a:p>
            <a:pPr algn="l">
              <a:lnSpc>
                <a:spcPct val="150000"/>
              </a:lnSpc>
            </a:pPr>
            <a:r>
              <a:rPr lang="en-US" sz="1800" dirty="0">
                <a:latin typeface="Arial" panose="020B0604020202020204" pitchFamily="34" charset="0"/>
                <a:cs typeface="Arial" panose="020B0604020202020204" pitchFamily="34" charset="0"/>
              </a:rPr>
              <a:t>Course: MSc Cyber Security</a:t>
            </a:r>
          </a:p>
          <a:p>
            <a:pPr algn="l">
              <a:lnSpc>
                <a:spcPct val="150000"/>
              </a:lnSpc>
            </a:pPr>
            <a:r>
              <a:rPr lang="en-US" sz="1800" dirty="0">
                <a:latin typeface="Arial" panose="020B0604020202020204" pitchFamily="34" charset="0"/>
                <a:cs typeface="Arial" panose="020B0604020202020204" pitchFamily="34" charset="0"/>
              </a:rPr>
              <a:t>Module: Research Methods And Professional Practice</a:t>
            </a:r>
          </a:p>
          <a:p>
            <a:pPr algn="l">
              <a:lnSpc>
                <a:spcPct val="150000"/>
              </a:lnSpc>
            </a:pPr>
            <a:r>
              <a:rPr lang="en-US" sz="1800" dirty="0">
                <a:latin typeface="Arial" panose="020B0604020202020204" pitchFamily="34" charset="0"/>
                <a:cs typeface="Arial" panose="020B0604020202020204" pitchFamily="34" charset="0"/>
              </a:rPr>
              <a:t>Summative: Research Proposal Presentation</a:t>
            </a:r>
          </a:p>
          <a:p>
            <a:pPr algn="l">
              <a:lnSpc>
                <a:spcPct val="150000"/>
              </a:lnSpc>
            </a:pPr>
            <a:r>
              <a:rPr lang="en-US" sz="1800" dirty="0">
                <a:latin typeface="Arial" panose="020B0604020202020204" pitchFamily="34" charset="0"/>
                <a:cs typeface="Arial" panose="020B0604020202020204" pitchFamily="34" charset="0"/>
              </a:rPr>
              <a:t>Topic: The Implementation of E-Learning</a:t>
            </a:r>
          </a:p>
          <a:p>
            <a:pPr algn="l">
              <a:lnSpc>
                <a:spcPct val="150000"/>
              </a:lnSpc>
            </a:pPr>
            <a:r>
              <a:rPr lang="en-US" sz="1800" dirty="0">
                <a:latin typeface="Arial" panose="020B0604020202020204" pitchFamily="34" charset="0"/>
                <a:cs typeface="Arial" panose="020B0604020202020204" pitchFamily="34" charset="0"/>
              </a:rPr>
              <a:t>Tutor: Karen Outram</a:t>
            </a:r>
          </a:p>
          <a:p>
            <a:pPr algn="l">
              <a:lnSpc>
                <a:spcPct val="150000"/>
              </a:lnSpc>
            </a:pPr>
            <a:endParaRPr lang="en-US" sz="1800" cap="none" dirty="0">
              <a:latin typeface="Arial" panose="020B0604020202020204" pitchFamily="34" charset="0"/>
              <a:cs typeface="Arial" panose="020B0604020202020204" pitchFamily="34" charset="0"/>
            </a:endParaRPr>
          </a:p>
          <a:p>
            <a:pPr algn="l">
              <a:lnSpc>
                <a:spcPct val="150000"/>
              </a:lnSpc>
            </a:pPr>
            <a:endParaRPr lang="en-US" sz="1800" cap="none"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4EBB140B-87A0-FBE0-5CE2-F830FB6E3DB1}"/>
              </a:ext>
            </a:extLst>
          </p:cNvPr>
          <p:cNvSpPr txBox="1"/>
          <p:nvPr/>
        </p:nvSpPr>
        <p:spPr>
          <a:xfrm>
            <a:off x="4810259" y="5345725"/>
            <a:ext cx="7076941" cy="1046440"/>
          </a:xfrm>
          <a:prstGeom prst="rect">
            <a:avLst/>
          </a:prstGeom>
          <a:noFill/>
        </p:spPr>
        <p:txBody>
          <a:bodyPr wrap="square" rtlCol="0">
            <a:spAutoFit/>
          </a:bodyPr>
          <a:lstStyle/>
          <a:p>
            <a:r>
              <a:rPr lang="en-GB" sz="1200" i="1" spc="50" dirty="0">
                <a:latin typeface="Arial" panose="020B0604020202020204" pitchFamily="34" charset="0"/>
              </a:rPr>
              <a:t>Slides shortcuts: </a:t>
            </a:r>
            <a:br>
              <a:rPr lang="en-GB" sz="1200" i="1" spc="50" dirty="0">
                <a:latin typeface="Arial" panose="020B0604020202020204" pitchFamily="34" charset="0"/>
              </a:rPr>
            </a:br>
            <a:r>
              <a:rPr lang="en-GB" sz="1200" i="1" spc="50" dirty="0">
                <a:latin typeface="Arial" panose="020B0604020202020204" pitchFamily="34" charset="0"/>
              </a:rPr>
              <a:t>1 - 2 Introduction • 3 - 5 Research problems, questions, aims and objectives. </a:t>
            </a:r>
            <a:br>
              <a:rPr lang="en-GB" sz="1200" i="1" spc="50" dirty="0">
                <a:latin typeface="Arial" panose="020B0604020202020204" pitchFamily="34" charset="0"/>
              </a:rPr>
            </a:br>
            <a:r>
              <a:rPr lang="en-GB" sz="1200" i="1" spc="50" dirty="0">
                <a:latin typeface="Arial" panose="020B0604020202020204" pitchFamily="34" charset="0"/>
              </a:rPr>
              <a:t>6 - 8 Literature reviews • 9 - 10 Methodology • 11 - Ethical consideration </a:t>
            </a:r>
          </a:p>
          <a:p>
            <a:r>
              <a:rPr lang="en-GB" sz="1200" i="1" spc="50" dirty="0">
                <a:latin typeface="Arial" panose="020B0604020202020204" pitchFamily="34" charset="0"/>
              </a:rPr>
              <a:t>12 – timeline • 13 - 15 References &amp; thank you.</a:t>
            </a:r>
            <a:br>
              <a:rPr lang="en-GB" sz="1200" i="1" spc="50" dirty="0">
                <a:latin typeface="Arial" panose="020B0604020202020204" pitchFamily="34" charset="0"/>
              </a:rPr>
            </a:br>
            <a:r>
              <a:rPr lang="en-GB" sz="1400" i="1" dirty="0"/>
              <a:t>Total Presentation time: 15min</a:t>
            </a:r>
            <a:endParaRPr lang="en-GB" sz="1400" i="1" spc="50" dirty="0">
              <a:latin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43D0C368-FED1-632F-D88B-1D148BA75BD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24492441"/>
      </p:ext>
    </p:extLst>
  </p:cSld>
  <p:clrMapOvr>
    <a:masterClrMapping/>
  </p:clrMapOvr>
  <mc:AlternateContent xmlns:mc="http://schemas.openxmlformats.org/markup-compatibility/2006" xmlns:p14="http://schemas.microsoft.com/office/powerpoint/2010/main">
    <mc:Choice Requires="p14">
      <p:transition spd="slow" p14:dur="2000" advTm="20352"/>
    </mc:Choice>
    <mc:Fallback xmlns="">
      <p:transition spd="slow" advTm="20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Freeform: Shape 51">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4" name="Rectangle 53">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4000" kern="1200">
                <a:solidFill>
                  <a:srgbClr val="FFFFFF"/>
                </a:solidFill>
                <a:latin typeface="+mj-lt"/>
                <a:ea typeface="+mj-ea"/>
                <a:cs typeface="+mj-cs"/>
              </a:rPr>
              <a:t>Methodology </a:t>
            </a:r>
            <a:r>
              <a:rPr lang="en-US" sz="4000" i="1" kern="1200">
                <a:solidFill>
                  <a:srgbClr val="FFFFFF"/>
                </a:solidFill>
                <a:latin typeface="+mj-lt"/>
                <a:ea typeface="+mj-ea"/>
                <a:cs typeface="+mj-cs"/>
              </a:rPr>
              <a:t>(Cont.)</a:t>
            </a:r>
          </a:p>
        </p:txBody>
      </p:sp>
      <p:sp>
        <p:nvSpPr>
          <p:cNvPr id="6" name="Content Placeholder 5">
            <a:extLst>
              <a:ext uri="{FF2B5EF4-FFF2-40B4-BE49-F238E27FC236}">
                <a16:creationId xmlns:a16="http://schemas.microsoft.com/office/drawing/2014/main" id="{79A5CC0B-1BDB-B849-97FB-47C65389B58B}"/>
              </a:ext>
            </a:extLst>
          </p:cNvPr>
          <p:cNvSpPr>
            <a:spLocks noGrp="1"/>
          </p:cNvSpPr>
          <p:nvPr>
            <p:ph idx="1"/>
          </p:nvPr>
        </p:nvSpPr>
        <p:spPr>
          <a:xfrm>
            <a:off x="4714240" y="1310640"/>
            <a:ext cx="6492240" cy="4866323"/>
          </a:xfrm>
        </p:spPr>
        <p:txBody>
          <a:bodyPr>
            <a:normAutofit/>
          </a:bodyPr>
          <a:lstStyle/>
          <a:p>
            <a:r>
              <a:rPr lang="en-GB" sz="1800" dirty="0">
                <a:latin typeface="Arial" panose="020B0604020202020204" pitchFamily="34" charset="0"/>
                <a:cs typeface="Arial" panose="020B0604020202020204" pitchFamily="34" charset="0"/>
              </a:rPr>
              <a:t>Analyse e-learning advancement in tertiary institutions while maximising existing technologies. </a:t>
            </a:r>
          </a:p>
          <a:p>
            <a:endParaRPr lang="en-GB" sz="1800" dirty="0">
              <a:latin typeface="Arial" panose="020B0604020202020204" pitchFamily="34" charset="0"/>
              <a:cs typeface="Arial" panose="020B0604020202020204" pitchFamily="34" charset="0"/>
            </a:endParaRPr>
          </a:p>
          <a:p>
            <a:r>
              <a:rPr lang="en-GB" sz="1800" dirty="0">
                <a:latin typeface="Arial" panose="020B0604020202020204" pitchFamily="34" charset="0"/>
                <a:cs typeface="Arial" panose="020B0604020202020204" pitchFamily="34" charset="0"/>
              </a:rPr>
              <a:t>Establish the existing solutions to the challenges hampering e-learning. </a:t>
            </a:r>
          </a:p>
          <a:p>
            <a:endParaRPr lang="en-GB" sz="1800" dirty="0">
              <a:latin typeface="Arial" panose="020B0604020202020204" pitchFamily="34" charset="0"/>
              <a:cs typeface="Arial" panose="020B0604020202020204" pitchFamily="34" charset="0"/>
            </a:endParaRPr>
          </a:p>
          <a:p>
            <a:r>
              <a:rPr lang="en-GB" sz="1800" dirty="0">
                <a:latin typeface="Arial" panose="020B0604020202020204" pitchFamily="34" charset="0"/>
                <a:cs typeface="Arial" panose="020B0604020202020204" pitchFamily="34" charset="0"/>
              </a:rPr>
              <a:t>The surveys will be done via Google Forms, and they will be anonymised. </a:t>
            </a:r>
          </a:p>
          <a:p>
            <a:endParaRPr lang="en-GB" sz="1800" dirty="0">
              <a:latin typeface="Arial" panose="020B0604020202020204" pitchFamily="34" charset="0"/>
              <a:cs typeface="Arial" panose="020B0604020202020204" pitchFamily="34" charset="0"/>
            </a:endParaRPr>
          </a:p>
          <a:p>
            <a:r>
              <a:rPr lang="en-GB" sz="1800" dirty="0">
                <a:latin typeface="Arial" panose="020B0604020202020204" pitchFamily="34" charset="0"/>
                <a:cs typeface="Arial" panose="020B0604020202020204" pitchFamily="34" charset="0"/>
              </a:rPr>
              <a:t>Collected data will be synthesised and analysed using SPSS (McCormick &amp; Salcedo, 2017). </a:t>
            </a:r>
          </a:p>
          <a:p>
            <a:endParaRPr lang="en-GB" sz="1800" dirty="0">
              <a:latin typeface="Arial" panose="020B0604020202020204" pitchFamily="34" charset="0"/>
              <a:cs typeface="Arial" panose="020B0604020202020204" pitchFamily="34" charset="0"/>
            </a:endParaRPr>
          </a:p>
          <a:p>
            <a:r>
              <a:rPr lang="en-GB" sz="1800" dirty="0">
                <a:latin typeface="Arial" panose="020B0604020202020204" pitchFamily="34" charset="0"/>
                <a:cs typeface="Arial" panose="020B0604020202020204" pitchFamily="34" charset="0"/>
              </a:rPr>
              <a:t>Analysing data will provide information relevant for developing meaningful inferences. </a:t>
            </a:r>
          </a:p>
          <a:p>
            <a:endParaRPr lang="en-GB" sz="1800" dirty="0">
              <a:latin typeface="Arial" panose="020B0604020202020204" pitchFamily="34" charset="0"/>
              <a:cs typeface="Arial" panose="020B0604020202020204" pitchFamily="34" charset="0"/>
            </a:endParaRPr>
          </a:p>
        </p:txBody>
      </p:sp>
      <p:pic>
        <p:nvPicPr>
          <p:cNvPr id="9" name="Audio 8">
            <a:hlinkClick r:id="" action="ppaction://media"/>
            <a:extLst>
              <a:ext uri="{FF2B5EF4-FFF2-40B4-BE49-F238E27FC236}">
                <a16:creationId xmlns:a16="http://schemas.microsoft.com/office/drawing/2014/main" id="{B86E7832-FF34-0C5C-507C-3AE8AA9743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726472"/>
      </p:ext>
    </p:extLst>
  </p:cSld>
  <p:clrMapOvr>
    <a:masterClrMapping/>
  </p:clrMapOvr>
  <mc:AlternateContent xmlns:mc="http://schemas.openxmlformats.org/markup-compatibility/2006" xmlns:p14="http://schemas.microsoft.com/office/powerpoint/2010/main">
    <mc:Choice Requires="p14">
      <p:transition spd="slow" p14:dur="2000" advTm="39961"/>
    </mc:Choice>
    <mc:Fallback xmlns="">
      <p:transition spd="slow" advTm="399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4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5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5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5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Freeform: Shape 5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3400" kern="1200">
                <a:solidFill>
                  <a:srgbClr val="FFFFFF"/>
                </a:solidFill>
                <a:latin typeface="+mj-lt"/>
                <a:ea typeface="+mj-ea"/>
                <a:cs typeface="+mj-cs"/>
              </a:rPr>
              <a:t>Ethical Considerations and Risk Assessment</a:t>
            </a:r>
          </a:p>
        </p:txBody>
      </p:sp>
      <p:sp>
        <p:nvSpPr>
          <p:cNvPr id="6" name="Content Placeholder 5">
            <a:extLst>
              <a:ext uri="{FF2B5EF4-FFF2-40B4-BE49-F238E27FC236}">
                <a16:creationId xmlns:a16="http://schemas.microsoft.com/office/drawing/2014/main" id="{7EE0D761-92A4-494F-9D3A-F65C5D927C1C}"/>
              </a:ext>
            </a:extLst>
          </p:cNvPr>
          <p:cNvSpPr>
            <a:spLocks noGrp="1"/>
          </p:cNvSpPr>
          <p:nvPr>
            <p:ph idx="1"/>
          </p:nvPr>
        </p:nvSpPr>
        <p:spPr>
          <a:xfrm>
            <a:off x="4870988" y="1310640"/>
            <a:ext cx="6482811" cy="4866323"/>
          </a:xfrm>
        </p:spPr>
        <p:txBody>
          <a:bodyPr>
            <a:normAutofit/>
          </a:bodyPr>
          <a:lstStyle/>
          <a:p>
            <a:r>
              <a:rPr lang="en-US" sz="2000" dirty="0">
                <a:latin typeface="Arial" panose="020B0604020202020204" pitchFamily="34" charset="0"/>
                <a:cs typeface="Arial" panose="020B0604020202020204" pitchFamily="34" charset="0"/>
              </a:rPr>
              <a:t>The researcher will obtain a concession from the course department. </a:t>
            </a:r>
          </a:p>
          <a:p>
            <a:pPr marL="0" indent="0">
              <a:buNone/>
            </a:pP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Online questionnaires will also be consistent, thus attaining reliability (Greenfield &amp; Greener, 2016). </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Further, questionnaires with blanks will be eliminated to ensure reliability. </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There will be no risks in participating in the survey. </a:t>
            </a:r>
          </a:p>
          <a:p>
            <a:endParaRPr lang="en-GB" dirty="0">
              <a:latin typeface="Arial" panose="020B0604020202020204" pitchFamily="34" charset="0"/>
              <a:cs typeface="Arial" panose="020B0604020202020204" pitchFamily="34" charset="0"/>
            </a:endParaRPr>
          </a:p>
        </p:txBody>
      </p:sp>
      <p:pic>
        <p:nvPicPr>
          <p:cNvPr id="4" name="Audio 3">
            <a:hlinkClick r:id="" action="ppaction://media"/>
            <a:extLst>
              <a:ext uri="{FF2B5EF4-FFF2-40B4-BE49-F238E27FC236}">
                <a16:creationId xmlns:a16="http://schemas.microsoft.com/office/drawing/2014/main" id="{F99E2CB9-A4C6-8A97-2058-8E0066BB69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57562029"/>
      </p:ext>
    </p:extLst>
  </p:cSld>
  <p:clrMapOvr>
    <a:masterClrMapping/>
  </p:clrMapOvr>
  <mc:AlternateContent xmlns:mc="http://schemas.openxmlformats.org/markup-compatibility/2006" xmlns:p14="http://schemas.microsoft.com/office/powerpoint/2010/main">
    <mc:Choice Requires="p14">
      <p:transition spd="slow" p14:dur="2000" advTm="54381"/>
    </mc:Choice>
    <mc:Fallback xmlns="">
      <p:transition spd="slow" advTm="54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Timeline of proposed activities</a:t>
            </a:r>
          </a:p>
        </p:txBody>
      </p:sp>
      <p:graphicFrame>
        <p:nvGraphicFramePr>
          <p:cNvPr id="14" name="Content Placeholder 13">
            <a:extLst>
              <a:ext uri="{FF2B5EF4-FFF2-40B4-BE49-F238E27FC236}">
                <a16:creationId xmlns:a16="http://schemas.microsoft.com/office/drawing/2014/main" id="{D9CD0B88-CBF9-428E-8FCF-771CFB176D42}"/>
              </a:ext>
            </a:extLst>
          </p:cNvPr>
          <p:cNvGraphicFramePr>
            <a:graphicFrameLocks noGrp="1"/>
          </p:cNvGraphicFramePr>
          <p:nvPr>
            <p:ph idx="1"/>
            <p:extLst>
              <p:ext uri="{D42A27DB-BD31-4B8C-83A1-F6EECF244321}">
                <p14:modId xmlns:p14="http://schemas.microsoft.com/office/powerpoint/2010/main" val="1964959358"/>
              </p:ext>
            </p:extLst>
          </p:nvPr>
        </p:nvGraphicFramePr>
        <p:xfrm>
          <a:off x="715108" y="1924821"/>
          <a:ext cx="10808670" cy="4159455"/>
        </p:xfrm>
        <a:graphic>
          <a:graphicData uri="http://schemas.openxmlformats.org/drawingml/2006/table">
            <a:tbl>
              <a:tblPr firstRow="1" firstCol="1" bandRow="1"/>
              <a:tblGrid>
                <a:gridCol w="1880510">
                  <a:extLst>
                    <a:ext uri="{9D8B030D-6E8A-4147-A177-3AD203B41FA5}">
                      <a16:colId xmlns:a16="http://schemas.microsoft.com/office/drawing/2014/main" val="4002157320"/>
                    </a:ext>
                  </a:extLst>
                </a:gridCol>
                <a:gridCol w="446408">
                  <a:extLst>
                    <a:ext uri="{9D8B030D-6E8A-4147-A177-3AD203B41FA5}">
                      <a16:colId xmlns:a16="http://schemas.microsoft.com/office/drawing/2014/main" val="4045922525"/>
                    </a:ext>
                  </a:extLst>
                </a:gridCol>
                <a:gridCol w="446408">
                  <a:extLst>
                    <a:ext uri="{9D8B030D-6E8A-4147-A177-3AD203B41FA5}">
                      <a16:colId xmlns:a16="http://schemas.microsoft.com/office/drawing/2014/main" val="1084400110"/>
                    </a:ext>
                  </a:extLst>
                </a:gridCol>
                <a:gridCol w="446408">
                  <a:extLst>
                    <a:ext uri="{9D8B030D-6E8A-4147-A177-3AD203B41FA5}">
                      <a16:colId xmlns:a16="http://schemas.microsoft.com/office/drawing/2014/main" val="4170011149"/>
                    </a:ext>
                  </a:extLst>
                </a:gridCol>
                <a:gridCol w="446408">
                  <a:extLst>
                    <a:ext uri="{9D8B030D-6E8A-4147-A177-3AD203B41FA5}">
                      <a16:colId xmlns:a16="http://schemas.microsoft.com/office/drawing/2014/main" val="1281787029"/>
                    </a:ext>
                  </a:extLst>
                </a:gridCol>
                <a:gridCol w="446408">
                  <a:extLst>
                    <a:ext uri="{9D8B030D-6E8A-4147-A177-3AD203B41FA5}">
                      <a16:colId xmlns:a16="http://schemas.microsoft.com/office/drawing/2014/main" val="258210044"/>
                    </a:ext>
                  </a:extLst>
                </a:gridCol>
                <a:gridCol w="446408">
                  <a:extLst>
                    <a:ext uri="{9D8B030D-6E8A-4147-A177-3AD203B41FA5}">
                      <a16:colId xmlns:a16="http://schemas.microsoft.com/office/drawing/2014/main" val="1289523140"/>
                    </a:ext>
                  </a:extLst>
                </a:gridCol>
                <a:gridCol w="446408">
                  <a:extLst>
                    <a:ext uri="{9D8B030D-6E8A-4147-A177-3AD203B41FA5}">
                      <a16:colId xmlns:a16="http://schemas.microsoft.com/office/drawing/2014/main" val="1770332545"/>
                    </a:ext>
                  </a:extLst>
                </a:gridCol>
                <a:gridCol w="446408">
                  <a:extLst>
                    <a:ext uri="{9D8B030D-6E8A-4147-A177-3AD203B41FA5}">
                      <a16:colId xmlns:a16="http://schemas.microsoft.com/office/drawing/2014/main" val="2426610199"/>
                    </a:ext>
                  </a:extLst>
                </a:gridCol>
                <a:gridCol w="446408">
                  <a:extLst>
                    <a:ext uri="{9D8B030D-6E8A-4147-A177-3AD203B41FA5}">
                      <a16:colId xmlns:a16="http://schemas.microsoft.com/office/drawing/2014/main" val="937253237"/>
                    </a:ext>
                  </a:extLst>
                </a:gridCol>
                <a:gridCol w="446408">
                  <a:extLst>
                    <a:ext uri="{9D8B030D-6E8A-4147-A177-3AD203B41FA5}">
                      <a16:colId xmlns:a16="http://schemas.microsoft.com/office/drawing/2014/main" val="1879714991"/>
                    </a:ext>
                  </a:extLst>
                </a:gridCol>
                <a:gridCol w="446408">
                  <a:extLst>
                    <a:ext uri="{9D8B030D-6E8A-4147-A177-3AD203B41FA5}">
                      <a16:colId xmlns:a16="http://schemas.microsoft.com/office/drawing/2014/main" val="513466093"/>
                    </a:ext>
                  </a:extLst>
                </a:gridCol>
                <a:gridCol w="446408">
                  <a:extLst>
                    <a:ext uri="{9D8B030D-6E8A-4147-A177-3AD203B41FA5}">
                      <a16:colId xmlns:a16="http://schemas.microsoft.com/office/drawing/2014/main" val="2696445426"/>
                    </a:ext>
                  </a:extLst>
                </a:gridCol>
                <a:gridCol w="446408">
                  <a:extLst>
                    <a:ext uri="{9D8B030D-6E8A-4147-A177-3AD203B41FA5}">
                      <a16:colId xmlns:a16="http://schemas.microsoft.com/office/drawing/2014/main" val="449237146"/>
                    </a:ext>
                  </a:extLst>
                </a:gridCol>
                <a:gridCol w="446408">
                  <a:extLst>
                    <a:ext uri="{9D8B030D-6E8A-4147-A177-3AD203B41FA5}">
                      <a16:colId xmlns:a16="http://schemas.microsoft.com/office/drawing/2014/main" val="2860571786"/>
                    </a:ext>
                  </a:extLst>
                </a:gridCol>
                <a:gridCol w="446408">
                  <a:extLst>
                    <a:ext uri="{9D8B030D-6E8A-4147-A177-3AD203B41FA5}">
                      <a16:colId xmlns:a16="http://schemas.microsoft.com/office/drawing/2014/main" val="3854757538"/>
                    </a:ext>
                  </a:extLst>
                </a:gridCol>
                <a:gridCol w="446408">
                  <a:extLst>
                    <a:ext uri="{9D8B030D-6E8A-4147-A177-3AD203B41FA5}">
                      <a16:colId xmlns:a16="http://schemas.microsoft.com/office/drawing/2014/main" val="2516614582"/>
                    </a:ext>
                  </a:extLst>
                </a:gridCol>
                <a:gridCol w="446408">
                  <a:extLst>
                    <a:ext uri="{9D8B030D-6E8A-4147-A177-3AD203B41FA5}">
                      <a16:colId xmlns:a16="http://schemas.microsoft.com/office/drawing/2014/main" val="2205978591"/>
                    </a:ext>
                  </a:extLst>
                </a:gridCol>
                <a:gridCol w="446408">
                  <a:extLst>
                    <a:ext uri="{9D8B030D-6E8A-4147-A177-3AD203B41FA5}">
                      <a16:colId xmlns:a16="http://schemas.microsoft.com/office/drawing/2014/main" val="1570783998"/>
                    </a:ext>
                  </a:extLst>
                </a:gridCol>
                <a:gridCol w="446408">
                  <a:extLst>
                    <a:ext uri="{9D8B030D-6E8A-4147-A177-3AD203B41FA5}">
                      <a16:colId xmlns:a16="http://schemas.microsoft.com/office/drawing/2014/main" val="1302233047"/>
                    </a:ext>
                  </a:extLst>
                </a:gridCol>
                <a:gridCol w="446408">
                  <a:extLst>
                    <a:ext uri="{9D8B030D-6E8A-4147-A177-3AD203B41FA5}">
                      <a16:colId xmlns:a16="http://schemas.microsoft.com/office/drawing/2014/main" val="4160120276"/>
                    </a:ext>
                  </a:extLst>
                </a:gridCol>
              </a:tblGrid>
              <a:tr h="418308">
                <a:tc rowSpan="2">
                  <a:txBody>
                    <a:bodyPr/>
                    <a:lstStyle/>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              Month             </a:t>
                      </a:r>
                    </a:p>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 </a:t>
                      </a:r>
                    </a:p>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Activity</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gridSpan="4">
                  <a:txBody>
                    <a:bodyPr/>
                    <a:lstStyle/>
                    <a:p>
                      <a:pPr marL="0" marR="0" algn="ctr">
                        <a:lnSpc>
                          <a:spcPct val="150000"/>
                        </a:lnSpc>
                        <a:spcBef>
                          <a:spcPts val="0"/>
                        </a:spcBef>
                        <a:spcAft>
                          <a:spcPts val="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June</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50000"/>
                        </a:lnSpc>
                        <a:spcBef>
                          <a:spcPts val="0"/>
                        </a:spcBef>
                        <a:spcAft>
                          <a:spcPts val="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July</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50000"/>
                        </a:lnSpc>
                        <a:spcBef>
                          <a:spcPts val="0"/>
                        </a:spcBef>
                        <a:spcAft>
                          <a:spcPts val="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August</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50000"/>
                        </a:lnSpc>
                        <a:spcBef>
                          <a:spcPts val="0"/>
                        </a:spcBef>
                        <a:spcAft>
                          <a:spcPts val="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September</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gn="ctr">
                        <a:lnSpc>
                          <a:spcPct val="150000"/>
                        </a:lnSpc>
                        <a:spcBef>
                          <a:spcPts val="0"/>
                        </a:spcBef>
                        <a:spcAft>
                          <a:spcPts val="0"/>
                        </a:spcAft>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October</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76184884"/>
                  </a:ext>
                </a:extLst>
              </a:tr>
              <a:tr h="418308">
                <a:tc vMerge="1">
                  <a:txBody>
                    <a:bodyPr/>
                    <a:lstStyle/>
                    <a:p>
                      <a:endParaRPr lang="en-US"/>
                    </a:p>
                  </a:txBody>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1</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2</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3</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4</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1</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2</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3</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4</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1</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2</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3</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4</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1</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2</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3</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4</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1</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2</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3</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50000"/>
                        </a:lnSpc>
                        <a:spcBef>
                          <a:spcPts val="0"/>
                        </a:spcBef>
                        <a:spcAft>
                          <a:spcPts val="0"/>
                        </a:spcAft>
                      </a:pPr>
                      <a:r>
                        <a:rPr lang="en-US" sz="1200" b="1" i="1">
                          <a:effectLst/>
                          <a:latin typeface="Times New Roman" panose="02020603050405020304" pitchFamily="18" charset="0"/>
                          <a:ea typeface="Calibri" panose="020F0502020204030204" pitchFamily="34" charset="0"/>
                          <a:cs typeface="Times New Roman" panose="02020603050405020304" pitchFamily="18" charset="0"/>
                        </a:rPr>
                        <a:t>Wk 4</a:t>
                      </a:r>
                      <a:endParaRPr lang="en-US" sz="1200" b="1" i="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88966534"/>
                  </a:ext>
                </a:extLst>
              </a:tr>
              <a:tr h="275722">
                <a:tc>
                  <a:txBody>
                    <a:bodyPr/>
                    <a:lstStyle/>
                    <a:p>
                      <a:pPr marL="0" marR="0">
                        <a:lnSpc>
                          <a:spcPct val="150000"/>
                        </a:lnSpc>
                        <a:spcBef>
                          <a:spcPts val="0"/>
                        </a:spcBef>
                        <a:spcAft>
                          <a:spcPts val="0"/>
                        </a:spcAft>
                      </a:pPr>
                      <a:r>
                        <a:rPr lang="en-US" sz="1000" b="1" dirty="0">
                          <a:effectLst/>
                          <a:latin typeface="+mn-lt"/>
                          <a:ea typeface="Calibri" panose="020F0502020204030204" pitchFamily="34" charset="0"/>
                          <a:cs typeface="Times New Roman" panose="02020603050405020304" pitchFamily="18" charset="0"/>
                        </a:rPr>
                        <a:t>Proposal Writing</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000000"/>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extLst>
                  <a:ext uri="{0D108BD9-81ED-4DB2-BD59-A6C34878D82A}">
                    <a16:rowId xmlns:a16="http://schemas.microsoft.com/office/drawing/2014/main" val="2097857316"/>
                  </a:ext>
                </a:extLst>
              </a:tr>
              <a:tr h="275722">
                <a:tc>
                  <a:txBody>
                    <a:bodyPr/>
                    <a:lstStyle/>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Proposal presentation</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000000"/>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extLst>
                  <a:ext uri="{0D108BD9-81ED-4DB2-BD59-A6C34878D82A}">
                    <a16:rowId xmlns:a16="http://schemas.microsoft.com/office/drawing/2014/main" val="2684693717"/>
                  </a:ext>
                </a:extLst>
              </a:tr>
              <a:tr h="275722">
                <a:tc>
                  <a:txBody>
                    <a:bodyPr/>
                    <a:lstStyle/>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Literature review</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extLst>
                  <a:ext uri="{0D108BD9-81ED-4DB2-BD59-A6C34878D82A}">
                    <a16:rowId xmlns:a16="http://schemas.microsoft.com/office/drawing/2014/main" val="3701591971"/>
                  </a:ext>
                </a:extLst>
              </a:tr>
              <a:tr h="556169">
                <a:tc>
                  <a:txBody>
                    <a:bodyPr/>
                    <a:lstStyle/>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Preparing and testing data collection tools</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extLst>
                  <a:ext uri="{0D108BD9-81ED-4DB2-BD59-A6C34878D82A}">
                    <a16:rowId xmlns:a16="http://schemas.microsoft.com/office/drawing/2014/main" val="3225976356"/>
                  </a:ext>
                </a:extLst>
              </a:tr>
              <a:tr h="275722">
                <a:tc>
                  <a:txBody>
                    <a:bodyPr/>
                    <a:lstStyle/>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Data collection</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extLst>
                  <a:ext uri="{0D108BD9-81ED-4DB2-BD59-A6C34878D82A}">
                    <a16:rowId xmlns:a16="http://schemas.microsoft.com/office/drawing/2014/main" val="568647498"/>
                  </a:ext>
                </a:extLst>
              </a:tr>
              <a:tr h="275722">
                <a:tc>
                  <a:txBody>
                    <a:bodyPr/>
                    <a:lstStyle/>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Data Analysis</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extLst>
                  <a:ext uri="{0D108BD9-81ED-4DB2-BD59-A6C34878D82A}">
                    <a16:rowId xmlns:a16="http://schemas.microsoft.com/office/drawing/2014/main" val="3480000212"/>
                  </a:ext>
                </a:extLst>
              </a:tr>
              <a:tr h="275722">
                <a:tc>
                  <a:txBody>
                    <a:bodyPr/>
                    <a:lstStyle/>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Report writing</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FFFF"/>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extLst>
                  <a:ext uri="{0D108BD9-81ED-4DB2-BD59-A6C34878D82A}">
                    <a16:rowId xmlns:a16="http://schemas.microsoft.com/office/drawing/2014/main" val="1095914467"/>
                  </a:ext>
                </a:extLst>
              </a:tr>
              <a:tr h="556169">
                <a:tc>
                  <a:txBody>
                    <a:bodyPr/>
                    <a:lstStyle/>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Submission of 1</a:t>
                      </a:r>
                      <a:r>
                        <a:rPr lang="en-US" sz="1000" b="1" baseline="30000">
                          <a:effectLst/>
                          <a:latin typeface="+mn-lt"/>
                          <a:ea typeface="Calibri" panose="020F0502020204030204" pitchFamily="34" charset="0"/>
                          <a:cs typeface="Times New Roman" panose="02020603050405020304" pitchFamily="18" charset="0"/>
                        </a:rPr>
                        <a:t>st</a:t>
                      </a:r>
                      <a:r>
                        <a:rPr lang="en-US" sz="1000" b="1">
                          <a:effectLst/>
                          <a:latin typeface="+mn-lt"/>
                          <a:ea typeface="Calibri" panose="020F0502020204030204" pitchFamily="34" charset="0"/>
                          <a:cs typeface="Times New Roman" panose="02020603050405020304" pitchFamily="18" charset="0"/>
                        </a:rPr>
                        <a:t> draft, and corrections</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chemeClr val="bg1"/>
                    </a:solidFill>
                  </a:tcPr>
                </a:tc>
                <a:extLst>
                  <a:ext uri="{0D108BD9-81ED-4DB2-BD59-A6C34878D82A}">
                    <a16:rowId xmlns:a16="http://schemas.microsoft.com/office/drawing/2014/main" val="2231596131"/>
                  </a:ext>
                </a:extLst>
              </a:tr>
              <a:tr h="556169">
                <a:tc>
                  <a:txBody>
                    <a:bodyPr/>
                    <a:lstStyle/>
                    <a:p>
                      <a:pPr marL="0" marR="0">
                        <a:lnSpc>
                          <a:spcPct val="150000"/>
                        </a:lnSpc>
                        <a:spcBef>
                          <a:spcPts val="0"/>
                        </a:spcBef>
                        <a:spcAft>
                          <a:spcPts val="0"/>
                        </a:spcAft>
                      </a:pPr>
                      <a:r>
                        <a:rPr lang="en-US" sz="1000" b="1">
                          <a:effectLst/>
                          <a:latin typeface="+mn-lt"/>
                          <a:ea typeface="Calibri" panose="020F0502020204030204" pitchFamily="34" charset="0"/>
                          <a:cs typeface="Times New Roman" panose="02020603050405020304" pitchFamily="18" charset="0"/>
                        </a:rPr>
                        <a:t>Submission of final research paper</a:t>
                      </a:r>
                    </a:p>
                  </a:txBody>
                  <a:tcPr marL="27500" marR="2750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000000"/>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7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a:lnSpc>
                          <a:spcPct val="150000"/>
                        </a:lnSpc>
                        <a:spcBef>
                          <a:spcPts val="0"/>
                        </a:spcBef>
                        <a:spcAft>
                          <a:spcPts val="0"/>
                        </a:spcAft>
                      </a:pPr>
                      <a:r>
                        <a:rPr lang="en-US" sz="70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marL="0" marR="0">
                        <a:lnSpc>
                          <a:spcPct val="150000"/>
                        </a:lnSpc>
                        <a:spcBef>
                          <a:spcPts val="0"/>
                        </a:spcBef>
                        <a:spcAft>
                          <a:spcPts val="0"/>
                        </a:spcAft>
                      </a:pPr>
                      <a:r>
                        <a:rPr lang="en-US" sz="700" dirty="0">
                          <a:effectLst/>
                          <a:latin typeface="Times New Roman" panose="02020603050405020304" pitchFamily="18" charset="0"/>
                          <a:ea typeface="Calibri" panose="020F0502020204030204" pitchFamily="34" charset="0"/>
                          <a:cs typeface="Times New Roman" panose="02020603050405020304" pitchFamily="18" charset="0"/>
                        </a:rPr>
                        <a:t> </a:t>
                      </a:r>
                    </a:p>
                  </a:txBody>
                  <a:tcPr marL="27500" marR="27500" marT="0" marB="0">
                    <a:lnL w="12700" cap="flat" cmpd="sng" algn="ctr">
                      <a:solidFill>
                        <a:srgbClr val="BFBFB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3587635182"/>
                  </a:ext>
                </a:extLst>
              </a:tr>
            </a:tbl>
          </a:graphicData>
        </a:graphic>
      </p:graphicFrame>
      <p:pic>
        <p:nvPicPr>
          <p:cNvPr id="8" name="Audio 7">
            <a:hlinkClick r:id="" action="ppaction://media"/>
            <a:extLst>
              <a:ext uri="{FF2B5EF4-FFF2-40B4-BE49-F238E27FC236}">
                <a16:creationId xmlns:a16="http://schemas.microsoft.com/office/drawing/2014/main" id="{71C8C595-8228-6579-82AD-68DCC8A7A7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37362075"/>
      </p:ext>
    </p:extLst>
  </p:cSld>
  <p:clrMapOvr>
    <a:masterClrMapping/>
  </p:clrMapOvr>
  <mc:AlternateContent xmlns:mc="http://schemas.openxmlformats.org/markup-compatibility/2006" xmlns:p14="http://schemas.microsoft.com/office/powerpoint/2010/main">
    <mc:Choice Requires="p14">
      <p:transition spd="slow" p14:dur="2000" advTm="23008"/>
    </mc:Choice>
    <mc:Fallback xmlns="">
      <p:transition spd="slow" advTm="23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References</a:t>
            </a:r>
            <a:endParaRPr lang="en-US" sz="4000" i="1">
              <a:solidFill>
                <a:srgbClr val="FFFFFF"/>
              </a:solidFill>
            </a:endParaRPr>
          </a:p>
        </p:txBody>
      </p:sp>
      <p:sp>
        <p:nvSpPr>
          <p:cNvPr id="3" name="Content Placeholder 2">
            <a:extLst>
              <a:ext uri="{FF2B5EF4-FFF2-40B4-BE49-F238E27FC236}">
                <a16:creationId xmlns:a16="http://schemas.microsoft.com/office/drawing/2014/main" id="{A534ABFF-ECAE-4298-8F65-CE52E4E5AB68}"/>
              </a:ext>
            </a:extLst>
          </p:cNvPr>
          <p:cNvSpPr>
            <a:spLocks noGrp="1"/>
          </p:cNvSpPr>
          <p:nvPr>
            <p:ph idx="1"/>
          </p:nvPr>
        </p:nvSpPr>
        <p:spPr>
          <a:xfrm>
            <a:off x="4810259" y="797169"/>
            <a:ext cx="6915019" cy="5416062"/>
          </a:xfrm>
        </p:spPr>
        <p:txBody>
          <a:bodyPr anchor="t" anchorCtr="0">
            <a:noAutofit/>
          </a:bodyPr>
          <a:lstStyle/>
          <a:p>
            <a:pPr>
              <a:spcBef>
                <a:spcPts val="600"/>
              </a:spcBef>
            </a:pPr>
            <a:r>
              <a:rPr lang="en-US" sz="900" dirty="0">
                <a:latin typeface="Arial" panose="020B0604020202020204" pitchFamily="34" charset="0"/>
                <a:cs typeface="Arial" panose="020B0604020202020204" pitchFamily="34" charset="0"/>
              </a:rPr>
              <a:t>Adeoye, I.A., </a:t>
            </a:r>
            <a:r>
              <a:rPr lang="en-US" sz="900" dirty="0" err="1">
                <a:latin typeface="Arial" panose="020B0604020202020204" pitchFamily="34" charset="0"/>
                <a:cs typeface="Arial" panose="020B0604020202020204" pitchFamily="34" charset="0"/>
              </a:rPr>
              <a:t>Adanikin</a:t>
            </a:r>
            <a:r>
              <a:rPr lang="en-US" sz="900" dirty="0">
                <a:latin typeface="Arial" panose="020B0604020202020204" pitchFamily="34" charset="0"/>
                <a:cs typeface="Arial" panose="020B0604020202020204" pitchFamily="34" charset="0"/>
              </a:rPr>
              <a:t>, A.F. and </a:t>
            </a:r>
            <a:r>
              <a:rPr lang="en-US" sz="900" dirty="0" err="1">
                <a:latin typeface="Arial" panose="020B0604020202020204" pitchFamily="34" charset="0"/>
                <a:cs typeface="Arial" panose="020B0604020202020204" pitchFamily="34" charset="0"/>
              </a:rPr>
              <a:t>Adanikin</a:t>
            </a:r>
            <a:r>
              <a:rPr lang="en-US" sz="900" dirty="0">
                <a:latin typeface="Arial" panose="020B0604020202020204" pitchFamily="34" charset="0"/>
                <a:cs typeface="Arial" panose="020B0604020202020204" pitchFamily="34" charset="0"/>
              </a:rPr>
              <a:t>, A., 2020. COVID-19 and E-learning: Nigeria tertiary education system experience. https://</a:t>
            </a:r>
            <a:r>
              <a:rPr lang="en-US" sz="900" dirty="0" err="1">
                <a:latin typeface="Arial" panose="020B0604020202020204" pitchFamily="34" charset="0"/>
                <a:cs typeface="Arial" panose="020B0604020202020204" pitchFamily="34" charset="0"/>
              </a:rPr>
              <a:t>link.springer.com</a:t>
            </a:r>
            <a:r>
              <a:rPr lang="en-US" sz="900" dirty="0">
                <a:latin typeface="Arial" panose="020B0604020202020204" pitchFamily="34" charset="0"/>
                <a:cs typeface="Arial" panose="020B0604020202020204" pitchFamily="34" charset="0"/>
              </a:rPr>
              <a:t>/chapter/10.1007/978-3-030-76346-6_8</a:t>
            </a:r>
          </a:p>
          <a:p>
            <a:pPr>
              <a:spcBef>
                <a:spcPts val="600"/>
              </a:spcBef>
            </a:pPr>
            <a:r>
              <a:rPr lang="en-US" sz="900" dirty="0">
                <a:latin typeface="Arial" panose="020B0604020202020204" pitchFamily="34" charset="0"/>
                <a:cs typeface="Arial" panose="020B0604020202020204" pitchFamily="34" charset="0"/>
              </a:rPr>
              <a:t>Aini, Q., </a:t>
            </a:r>
            <a:r>
              <a:rPr lang="en-US" sz="900" dirty="0" err="1">
                <a:latin typeface="Arial" panose="020B0604020202020204" pitchFamily="34" charset="0"/>
                <a:cs typeface="Arial" panose="020B0604020202020204" pitchFamily="34" charset="0"/>
              </a:rPr>
              <a:t>Budiarto</a:t>
            </a:r>
            <a:r>
              <a:rPr lang="en-US" sz="900" dirty="0">
                <a:latin typeface="Arial" panose="020B0604020202020204" pitchFamily="34" charset="0"/>
                <a:cs typeface="Arial" panose="020B0604020202020204" pitchFamily="34" charset="0"/>
              </a:rPr>
              <a:t>, M., Putra, P.O.H. and </a:t>
            </a:r>
            <a:r>
              <a:rPr lang="en-US" sz="900" dirty="0" err="1">
                <a:latin typeface="Arial" panose="020B0604020202020204" pitchFamily="34" charset="0"/>
                <a:cs typeface="Arial" panose="020B0604020202020204" pitchFamily="34" charset="0"/>
              </a:rPr>
              <a:t>Rahardja</a:t>
            </a:r>
            <a:r>
              <a:rPr lang="en-US" sz="900" dirty="0">
                <a:latin typeface="Arial" panose="020B0604020202020204" pitchFamily="34" charset="0"/>
                <a:cs typeface="Arial" panose="020B0604020202020204" pitchFamily="34" charset="0"/>
              </a:rPr>
              <a:t>, U., 2020. Exploring e-learning challenges during the global COVID-19 pandemic: A review. </a:t>
            </a:r>
            <a:r>
              <a:rPr lang="en-US" sz="900" dirty="0" err="1">
                <a:latin typeface="Arial" panose="020B0604020202020204" pitchFamily="34" charset="0"/>
                <a:cs typeface="Arial" panose="020B0604020202020204" pitchFamily="34" charset="0"/>
              </a:rPr>
              <a:t>Jurnal</a:t>
            </a:r>
            <a:r>
              <a:rPr lang="en-US" sz="900" dirty="0">
                <a:latin typeface="Arial" panose="020B0604020202020204" pitchFamily="34" charset="0"/>
                <a:cs typeface="Arial" panose="020B0604020202020204" pitchFamily="34" charset="0"/>
              </a:rPr>
              <a:t> </a:t>
            </a:r>
            <a:r>
              <a:rPr lang="en-US" sz="900" dirty="0" err="1">
                <a:latin typeface="Arial" panose="020B0604020202020204" pitchFamily="34" charset="0"/>
                <a:cs typeface="Arial" panose="020B0604020202020204" pitchFamily="34" charset="0"/>
              </a:rPr>
              <a:t>Sistem</a:t>
            </a:r>
            <a:r>
              <a:rPr lang="en-US" sz="900" dirty="0">
                <a:latin typeface="Arial" panose="020B0604020202020204" pitchFamily="34" charset="0"/>
                <a:cs typeface="Arial" panose="020B0604020202020204" pitchFamily="34" charset="0"/>
              </a:rPr>
              <a:t> </a:t>
            </a:r>
            <a:r>
              <a:rPr lang="en-US" sz="900" dirty="0" err="1">
                <a:latin typeface="Arial" panose="020B0604020202020204" pitchFamily="34" charset="0"/>
                <a:cs typeface="Arial" panose="020B0604020202020204" pitchFamily="34" charset="0"/>
              </a:rPr>
              <a:t>Informasi</a:t>
            </a:r>
            <a:r>
              <a:rPr lang="en-US" sz="900" dirty="0">
                <a:latin typeface="Arial" panose="020B0604020202020204" pitchFamily="34" charset="0"/>
                <a:cs typeface="Arial" panose="020B0604020202020204" pitchFamily="34" charset="0"/>
              </a:rPr>
              <a:t>, 16(2), pp.57-65. https://</a:t>
            </a:r>
            <a:r>
              <a:rPr lang="en-US" sz="900" dirty="0" err="1">
                <a:latin typeface="Arial" panose="020B0604020202020204" pitchFamily="34" charset="0"/>
                <a:cs typeface="Arial" panose="020B0604020202020204" pitchFamily="34" charset="0"/>
              </a:rPr>
              <a:t>jsi.cs.ui.ac.id</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index.php</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jsi</a:t>
            </a:r>
            <a:r>
              <a:rPr lang="en-US" sz="900" dirty="0">
                <a:latin typeface="Arial" panose="020B0604020202020204" pitchFamily="34" charset="0"/>
                <a:cs typeface="Arial" panose="020B0604020202020204" pitchFamily="34" charset="0"/>
              </a:rPr>
              <a:t>/article/view/1011/408</a:t>
            </a:r>
          </a:p>
          <a:p>
            <a:pPr>
              <a:spcBef>
                <a:spcPts val="600"/>
              </a:spcBef>
            </a:pPr>
            <a:r>
              <a:rPr lang="en-US" sz="900" dirty="0" err="1">
                <a:latin typeface="Arial" panose="020B0604020202020204" pitchFamily="34" charset="0"/>
                <a:cs typeface="Arial" panose="020B0604020202020204" pitchFamily="34" charset="0"/>
              </a:rPr>
              <a:t>Alipio</a:t>
            </a:r>
            <a:r>
              <a:rPr lang="en-US" sz="900" dirty="0">
                <a:latin typeface="Arial" panose="020B0604020202020204" pitchFamily="34" charset="0"/>
                <a:cs typeface="Arial" panose="020B0604020202020204" pitchFamily="34" charset="0"/>
              </a:rPr>
              <a:t>, M., 2020. Education during COVID-19 era: Are learners in a less-economically developed country ready for e-learning?.  http://</a:t>
            </a:r>
            <a:r>
              <a:rPr lang="en-US" sz="900" dirty="0" err="1">
                <a:latin typeface="Arial" panose="020B0604020202020204" pitchFamily="34" charset="0"/>
                <a:cs typeface="Arial" panose="020B0604020202020204" pitchFamily="34" charset="0"/>
              </a:rPr>
              <a:t>hdl.handle.net</a:t>
            </a:r>
            <a:r>
              <a:rPr lang="en-US" sz="900" dirty="0">
                <a:latin typeface="Arial" panose="020B0604020202020204" pitchFamily="34" charset="0"/>
                <a:cs typeface="Arial" panose="020B0604020202020204" pitchFamily="34" charset="0"/>
              </a:rPr>
              <a:t>/10419/216098</a:t>
            </a:r>
          </a:p>
          <a:p>
            <a:pPr>
              <a:spcBef>
                <a:spcPts val="600"/>
              </a:spcBef>
            </a:pPr>
            <a:r>
              <a:rPr lang="en-US" sz="900" dirty="0" err="1">
                <a:latin typeface="Arial" panose="020B0604020202020204" pitchFamily="34" charset="0"/>
                <a:cs typeface="Arial" panose="020B0604020202020204" pitchFamily="34" charset="0"/>
              </a:rPr>
              <a:t>Aljaber</a:t>
            </a:r>
            <a:r>
              <a:rPr lang="en-US" sz="900" dirty="0">
                <a:latin typeface="Arial" panose="020B0604020202020204" pitchFamily="34" charset="0"/>
                <a:cs typeface="Arial" panose="020B0604020202020204" pitchFamily="34" charset="0"/>
              </a:rPr>
              <a:t>, A., 2018. E-learning policy in Saudi Arabia: Challenges and successes. Research in Comparative and International Education, 13(1), pp.176-194. https://</a:t>
            </a:r>
            <a:r>
              <a:rPr lang="en-US" sz="900" dirty="0" err="1">
                <a:latin typeface="Arial" panose="020B0604020202020204" pitchFamily="34" charset="0"/>
                <a:cs typeface="Arial" panose="020B0604020202020204" pitchFamily="34" charset="0"/>
              </a:rPr>
              <a:t>journals.sagepub.com</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doi</a:t>
            </a:r>
            <a:r>
              <a:rPr lang="en-US" sz="900" dirty="0">
                <a:latin typeface="Arial" panose="020B0604020202020204" pitchFamily="34" charset="0"/>
                <a:cs typeface="Arial" panose="020B0604020202020204" pitchFamily="34" charset="0"/>
              </a:rPr>
              <a:t>/full/10.1177/1745499918764147</a:t>
            </a:r>
          </a:p>
          <a:p>
            <a:pPr>
              <a:spcBef>
                <a:spcPts val="600"/>
              </a:spcBef>
            </a:pPr>
            <a:r>
              <a:rPr lang="en-US" sz="900" dirty="0" err="1">
                <a:latin typeface="Arial" panose="020B0604020202020204" pitchFamily="34" charset="0"/>
                <a:cs typeface="Arial" panose="020B0604020202020204" pitchFamily="34" charset="0"/>
              </a:rPr>
              <a:t>Almaiah</a:t>
            </a:r>
            <a:r>
              <a:rPr lang="en-US" sz="900" dirty="0">
                <a:latin typeface="Arial" panose="020B0604020202020204" pitchFamily="34" charset="0"/>
                <a:cs typeface="Arial" panose="020B0604020202020204" pitchFamily="34" charset="0"/>
              </a:rPr>
              <a:t>, M.A., Al-</a:t>
            </a:r>
            <a:r>
              <a:rPr lang="en-US" sz="900" dirty="0" err="1">
                <a:latin typeface="Arial" panose="020B0604020202020204" pitchFamily="34" charset="0"/>
                <a:cs typeface="Arial" panose="020B0604020202020204" pitchFamily="34" charset="0"/>
              </a:rPr>
              <a:t>Khasawneh</a:t>
            </a:r>
            <a:r>
              <a:rPr lang="en-US" sz="900" dirty="0">
                <a:latin typeface="Arial" panose="020B0604020202020204" pitchFamily="34" charset="0"/>
                <a:cs typeface="Arial" panose="020B0604020202020204" pitchFamily="34" charset="0"/>
              </a:rPr>
              <a:t>, A. and </a:t>
            </a:r>
            <a:r>
              <a:rPr lang="en-US" sz="900" dirty="0" err="1">
                <a:latin typeface="Arial" panose="020B0604020202020204" pitchFamily="34" charset="0"/>
                <a:cs typeface="Arial" panose="020B0604020202020204" pitchFamily="34" charset="0"/>
              </a:rPr>
              <a:t>Althunibat</a:t>
            </a:r>
            <a:r>
              <a:rPr lang="en-US" sz="900" dirty="0">
                <a:latin typeface="Arial" panose="020B0604020202020204" pitchFamily="34" charset="0"/>
                <a:cs typeface="Arial" panose="020B0604020202020204" pitchFamily="34" charset="0"/>
              </a:rPr>
              <a:t>, A., 2020. Exploring the critical challenges and factors influencing the E-learning system usage during COVID-19 pandemic. Education and information technologies, 25(6), pp.5261-5280. https://</a:t>
            </a:r>
            <a:r>
              <a:rPr lang="en-US" sz="900" dirty="0" err="1">
                <a:latin typeface="Arial" panose="020B0604020202020204" pitchFamily="34" charset="0"/>
                <a:cs typeface="Arial" panose="020B0604020202020204" pitchFamily="34" charset="0"/>
              </a:rPr>
              <a:t>link.springer.com</a:t>
            </a:r>
            <a:r>
              <a:rPr lang="en-US" sz="900" dirty="0">
                <a:latin typeface="Arial" panose="020B0604020202020204" pitchFamily="34" charset="0"/>
                <a:cs typeface="Arial" panose="020B0604020202020204" pitchFamily="34" charset="0"/>
              </a:rPr>
              <a:t>/article/10.1007/s10639-020-10219-y</a:t>
            </a:r>
          </a:p>
          <a:p>
            <a:pPr>
              <a:spcBef>
                <a:spcPts val="600"/>
              </a:spcBef>
            </a:pPr>
            <a:r>
              <a:rPr lang="en-US" sz="900" dirty="0" err="1">
                <a:latin typeface="Arial" panose="020B0604020202020204" pitchFamily="34" charset="0"/>
                <a:cs typeface="Arial" panose="020B0604020202020204" pitchFamily="34" charset="0"/>
              </a:rPr>
              <a:t>Amarneh</a:t>
            </a:r>
            <a:r>
              <a:rPr lang="en-US" sz="900" dirty="0">
                <a:latin typeface="Arial" panose="020B0604020202020204" pitchFamily="34" charset="0"/>
                <a:cs typeface="Arial" panose="020B0604020202020204" pitchFamily="34" charset="0"/>
              </a:rPr>
              <a:t>, B.M., </a:t>
            </a:r>
            <a:r>
              <a:rPr lang="en-US" sz="900" dirty="0" err="1">
                <a:latin typeface="Arial" panose="020B0604020202020204" pitchFamily="34" charset="0"/>
                <a:cs typeface="Arial" panose="020B0604020202020204" pitchFamily="34" charset="0"/>
              </a:rPr>
              <a:t>Alshurideh</a:t>
            </a:r>
            <a:r>
              <a:rPr lang="en-US" sz="900" dirty="0">
                <a:latin typeface="Arial" panose="020B0604020202020204" pitchFamily="34" charset="0"/>
                <a:cs typeface="Arial" panose="020B0604020202020204" pitchFamily="34" charset="0"/>
              </a:rPr>
              <a:t>, M.T., Al Kurdi, B.H. and </a:t>
            </a:r>
            <a:r>
              <a:rPr lang="en-US" sz="900" dirty="0" err="1">
                <a:latin typeface="Arial" panose="020B0604020202020204" pitchFamily="34" charset="0"/>
                <a:cs typeface="Arial" panose="020B0604020202020204" pitchFamily="34" charset="0"/>
              </a:rPr>
              <a:t>Obeidat</a:t>
            </a:r>
            <a:r>
              <a:rPr lang="en-US" sz="900" dirty="0">
                <a:latin typeface="Arial" panose="020B0604020202020204" pitchFamily="34" charset="0"/>
                <a:cs typeface="Arial" panose="020B0604020202020204" pitchFamily="34" charset="0"/>
              </a:rPr>
              <a:t>, Z., 2021, June. The Impact of COVID-19 on E-learning: Advantages and Challenges. In The International Conference on Artificial Intelligence and Computer Vision (pp. 75-89). Springer, Cham. https://</a:t>
            </a:r>
            <a:r>
              <a:rPr lang="en-US" sz="900" dirty="0" err="1">
                <a:latin typeface="Arial" panose="020B0604020202020204" pitchFamily="34" charset="0"/>
                <a:cs typeface="Arial" panose="020B0604020202020204" pitchFamily="34" charset="0"/>
              </a:rPr>
              <a:t>link.springer.com</a:t>
            </a:r>
            <a:r>
              <a:rPr lang="en-US" sz="900" dirty="0">
                <a:latin typeface="Arial" panose="020B0604020202020204" pitchFamily="34" charset="0"/>
                <a:cs typeface="Arial" panose="020B0604020202020204" pitchFamily="34" charset="0"/>
              </a:rPr>
              <a:t>/chapter/10.1007/978-3-030-76346-6_8</a:t>
            </a:r>
          </a:p>
          <a:p>
            <a:pPr>
              <a:spcBef>
                <a:spcPts val="600"/>
              </a:spcBef>
            </a:pPr>
            <a:r>
              <a:rPr lang="en-US" sz="900" dirty="0" err="1">
                <a:latin typeface="Arial" panose="020B0604020202020204" pitchFamily="34" charset="0"/>
                <a:cs typeface="Arial" panose="020B0604020202020204" pitchFamily="34" charset="0"/>
              </a:rPr>
              <a:t>Arnaudova</a:t>
            </a:r>
            <a:r>
              <a:rPr lang="en-US" sz="900" dirty="0">
                <a:latin typeface="Arial" panose="020B0604020202020204" pitchFamily="34" charset="0"/>
                <a:cs typeface="Arial" panose="020B0604020202020204" pitchFamily="34" charset="0"/>
              </a:rPr>
              <a:t>, V., </a:t>
            </a:r>
            <a:r>
              <a:rPr lang="en-US" sz="900" dirty="0" err="1">
                <a:latin typeface="Arial" panose="020B0604020202020204" pitchFamily="34" charset="0"/>
                <a:cs typeface="Arial" panose="020B0604020202020204" pitchFamily="34" charset="0"/>
              </a:rPr>
              <a:t>Terzieva</a:t>
            </a:r>
            <a:r>
              <a:rPr lang="en-US" sz="900" dirty="0">
                <a:latin typeface="Arial" panose="020B0604020202020204" pitchFamily="34" charset="0"/>
                <a:cs typeface="Arial" panose="020B0604020202020204" pitchFamily="34" charset="0"/>
              </a:rPr>
              <a:t>, T. and </a:t>
            </a:r>
            <a:r>
              <a:rPr lang="en-US" sz="900" dirty="0" err="1">
                <a:latin typeface="Arial" panose="020B0604020202020204" pitchFamily="34" charset="0"/>
                <a:cs typeface="Arial" panose="020B0604020202020204" pitchFamily="34" charset="0"/>
              </a:rPr>
              <a:t>Rahnev</a:t>
            </a:r>
            <a:r>
              <a:rPr lang="en-US" sz="900" dirty="0">
                <a:latin typeface="Arial" panose="020B0604020202020204" pitchFamily="34" charset="0"/>
                <a:cs typeface="Arial" panose="020B0604020202020204" pitchFamily="34" charset="0"/>
              </a:rPr>
              <a:t>, A., 2016. A methodological approach for implementation of adaptive e-learning. In CBU International Conference Proceedings... (Vol. 4, p. 910). Central Bohemia University. https://</a:t>
            </a:r>
            <a:r>
              <a:rPr lang="en-US" sz="900" dirty="0" err="1">
                <a:latin typeface="Arial" panose="020B0604020202020204" pitchFamily="34" charset="0"/>
                <a:cs typeface="Arial" panose="020B0604020202020204" pitchFamily="34" charset="0"/>
              </a:rPr>
              <a:t>pdfs.semanticscholar.org</a:t>
            </a:r>
            <a:r>
              <a:rPr lang="en-US" sz="900" dirty="0">
                <a:latin typeface="Arial" panose="020B0604020202020204" pitchFamily="34" charset="0"/>
                <a:cs typeface="Arial" panose="020B0604020202020204" pitchFamily="34" charset="0"/>
              </a:rPr>
              <a:t>/8e82/db15fb405b8fb31070050f3fb1d1308a5f9f.pdf</a:t>
            </a:r>
          </a:p>
          <a:p>
            <a:pPr>
              <a:spcBef>
                <a:spcPts val="600"/>
              </a:spcBef>
            </a:pPr>
            <a:r>
              <a:rPr lang="en-US" sz="900" dirty="0">
                <a:latin typeface="Arial" panose="020B0604020202020204" pitchFamily="34" charset="0"/>
                <a:cs typeface="Arial" panose="020B0604020202020204" pitchFamily="34" charset="0"/>
              </a:rPr>
              <a:t>Ayu, M., 2020. Online learning: Leading e-learning at higher education. The Journal of English Literacy Education: The Teaching and Learning of English as a Foreign Language, 7(1), pp.47-54. https://</a:t>
            </a:r>
            <a:r>
              <a:rPr lang="en-US" sz="900" dirty="0" err="1">
                <a:latin typeface="Arial" panose="020B0604020202020204" pitchFamily="34" charset="0"/>
                <a:cs typeface="Arial" panose="020B0604020202020204" pitchFamily="34" charset="0"/>
              </a:rPr>
              <a:t>ejournal.unsri.ac.id</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index.php</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jenglish</a:t>
            </a:r>
            <a:r>
              <a:rPr lang="en-US" sz="900" dirty="0">
                <a:latin typeface="Arial" panose="020B0604020202020204" pitchFamily="34" charset="0"/>
                <a:cs typeface="Arial" panose="020B0604020202020204" pitchFamily="34" charset="0"/>
              </a:rPr>
              <a:t>/article/view/11515</a:t>
            </a:r>
          </a:p>
          <a:p>
            <a:pPr>
              <a:spcBef>
                <a:spcPts val="600"/>
              </a:spcBef>
            </a:pPr>
            <a:r>
              <a:rPr lang="en-US" sz="900" dirty="0" err="1">
                <a:latin typeface="Arial" panose="020B0604020202020204" pitchFamily="34" charset="0"/>
                <a:cs typeface="Arial" panose="020B0604020202020204" pitchFamily="34" charset="0"/>
              </a:rPr>
              <a:t>Borba</a:t>
            </a:r>
            <a:r>
              <a:rPr lang="en-US" sz="900" dirty="0">
                <a:latin typeface="Arial" panose="020B0604020202020204" pitchFamily="34" charset="0"/>
                <a:cs typeface="Arial" panose="020B0604020202020204" pitchFamily="34" charset="0"/>
              </a:rPr>
              <a:t>, M.C., Askar, P., Engelbrecht, J., </a:t>
            </a:r>
            <a:r>
              <a:rPr lang="en-US" sz="900" dirty="0" err="1">
                <a:latin typeface="Arial" panose="020B0604020202020204" pitchFamily="34" charset="0"/>
                <a:cs typeface="Arial" panose="020B0604020202020204" pitchFamily="34" charset="0"/>
              </a:rPr>
              <a:t>Gadanidis</a:t>
            </a:r>
            <a:r>
              <a:rPr lang="en-US" sz="900" dirty="0">
                <a:latin typeface="Arial" panose="020B0604020202020204" pitchFamily="34" charset="0"/>
                <a:cs typeface="Arial" panose="020B0604020202020204" pitchFamily="34" charset="0"/>
              </a:rPr>
              <a:t>, G., </a:t>
            </a:r>
            <a:r>
              <a:rPr lang="en-US" sz="900" dirty="0" err="1">
                <a:latin typeface="Arial" panose="020B0604020202020204" pitchFamily="34" charset="0"/>
                <a:cs typeface="Arial" panose="020B0604020202020204" pitchFamily="34" charset="0"/>
              </a:rPr>
              <a:t>Llinares</a:t>
            </a:r>
            <a:r>
              <a:rPr lang="en-US" sz="900" dirty="0">
                <a:latin typeface="Arial" panose="020B0604020202020204" pitchFamily="34" charset="0"/>
                <a:cs typeface="Arial" panose="020B0604020202020204" pitchFamily="34" charset="0"/>
              </a:rPr>
              <a:t>, S. and Aguilar, M.S., 2016. Blended learning, e-learning and mobile learning in mathematics education. ZDM, 48(5), pp.589-610. https://</a:t>
            </a:r>
            <a:r>
              <a:rPr lang="en-US" sz="900" dirty="0" err="1">
                <a:latin typeface="Arial" panose="020B0604020202020204" pitchFamily="34" charset="0"/>
                <a:cs typeface="Arial" panose="020B0604020202020204" pitchFamily="34" charset="0"/>
              </a:rPr>
              <a:t>link.springer.com</a:t>
            </a:r>
            <a:r>
              <a:rPr lang="en-US" sz="900" dirty="0">
                <a:latin typeface="Arial" panose="020B0604020202020204" pitchFamily="34" charset="0"/>
                <a:cs typeface="Arial" panose="020B0604020202020204" pitchFamily="34" charset="0"/>
              </a:rPr>
              <a:t>/article/10.1007/s11858-016-0798-4</a:t>
            </a:r>
          </a:p>
          <a:p>
            <a:pPr>
              <a:spcBef>
                <a:spcPts val="600"/>
              </a:spcBef>
            </a:pPr>
            <a:r>
              <a:rPr lang="en-US" sz="900" dirty="0" err="1">
                <a:latin typeface="Arial" panose="020B0604020202020204" pitchFamily="34" charset="0"/>
                <a:cs typeface="Arial" panose="020B0604020202020204" pitchFamily="34" charset="0"/>
              </a:rPr>
              <a:t>Bylieva</a:t>
            </a:r>
            <a:r>
              <a:rPr lang="en-US" sz="900" dirty="0">
                <a:latin typeface="Arial" panose="020B0604020202020204" pitchFamily="34" charset="0"/>
                <a:cs typeface="Arial" panose="020B0604020202020204" pitchFamily="34" charset="0"/>
              </a:rPr>
              <a:t>, D., </a:t>
            </a:r>
            <a:r>
              <a:rPr lang="en-US" sz="900" dirty="0" err="1">
                <a:latin typeface="Arial" panose="020B0604020202020204" pitchFamily="34" charset="0"/>
                <a:cs typeface="Arial" panose="020B0604020202020204" pitchFamily="34" charset="0"/>
              </a:rPr>
              <a:t>Lobatyuk</a:t>
            </a:r>
            <a:r>
              <a:rPr lang="en-US" sz="900" dirty="0">
                <a:latin typeface="Arial" panose="020B0604020202020204" pitchFamily="34" charset="0"/>
                <a:cs typeface="Arial" panose="020B0604020202020204" pitchFamily="34" charset="0"/>
              </a:rPr>
              <a:t>, V., </a:t>
            </a:r>
            <a:r>
              <a:rPr lang="en-US" sz="900" dirty="0" err="1">
                <a:latin typeface="Arial" panose="020B0604020202020204" pitchFamily="34" charset="0"/>
                <a:cs typeface="Arial" panose="020B0604020202020204" pitchFamily="34" charset="0"/>
              </a:rPr>
              <a:t>Safonova</a:t>
            </a:r>
            <a:r>
              <a:rPr lang="en-US" sz="900" dirty="0">
                <a:latin typeface="Arial" panose="020B0604020202020204" pitchFamily="34" charset="0"/>
                <a:cs typeface="Arial" panose="020B0604020202020204" pitchFamily="34" charset="0"/>
              </a:rPr>
              <a:t>, A. and </a:t>
            </a:r>
            <a:r>
              <a:rPr lang="en-US" sz="900" dirty="0" err="1">
                <a:latin typeface="Arial" panose="020B0604020202020204" pitchFamily="34" charset="0"/>
                <a:cs typeface="Arial" panose="020B0604020202020204" pitchFamily="34" charset="0"/>
              </a:rPr>
              <a:t>Rubtsova</a:t>
            </a:r>
            <a:r>
              <a:rPr lang="en-US" sz="900" dirty="0">
                <a:latin typeface="Arial" panose="020B0604020202020204" pitchFamily="34" charset="0"/>
                <a:cs typeface="Arial" panose="020B0604020202020204" pitchFamily="34" charset="0"/>
              </a:rPr>
              <a:t>, A., 2019. Correlation between the Practical Aspect of the Course and the E-Learning Progress. Education sciences, 9(3), p.167. https://</a:t>
            </a:r>
            <a:r>
              <a:rPr lang="en-US" sz="900" dirty="0" err="1">
                <a:latin typeface="Arial" panose="020B0604020202020204" pitchFamily="34" charset="0"/>
                <a:cs typeface="Arial" panose="020B0604020202020204" pitchFamily="34" charset="0"/>
              </a:rPr>
              <a:t>doi.org</a:t>
            </a:r>
            <a:r>
              <a:rPr lang="en-US" sz="900" dirty="0">
                <a:latin typeface="Arial" panose="020B0604020202020204" pitchFamily="34" charset="0"/>
                <a:cs typeface="Arial" panose="020B0604020202020204" pitchFamily="34" charset="0"/>
              </a:rPr>
              <a:t>/10.3390/educsci9030167</a:t>
            </a:r>
          </a:p>
          <a:p>
            <a:pPr>
              <a:spcBef>
                <a:spcPts val="600"/>
              </a:spcBef>
            </a:pPr>
            <a:r>
              <a:rPr lang="en-US" sz="900" dirty="0">
                <a:latin typeface="Arial" panose="020B0604020202020204" pitchFamily="34" charset="0"/>
                <a:cs typeface="Arial" panose="020B0604020202020204" pitchFamily="34" charset="0"/>
              </a:rPr>
              <a:t>Chang, V., 2016. Review and discussion: E-learning for academia and industry. International Journal of Information Management, 36(3), pp.476-485. https://</a:t>
            </a:r>
            <a:r>
              <a:rPr lang="en-US" sz="900" dirty="0" err="1">
                <a:latin typeface="Arial" panose="020B0604020202020204" pitchFamily="34" charset="0"/>
                <a:cs typeface="Arial" panose="020B0604020202020204" pitchFamily="34" charset="0"/>
              </a:rPr>
              <a:t>doi.org</a:t>
            </a:r>
            <a:r>
              <a:rPr lang="en-US" sz="900" dirty="0">
                <a:latin typeface="Arial" panose="020B0604020202020204" pitchFamily="34" charset="0"/>
                <a:cs typeface="Arial" panose="020B0604020202020204" pitchFamily="34" charset="0"/>
              </a:rPr>
              <a:t>/10.1016/j.ijinfomgt.2015.12.007</a:t>
            </a:r>
          </a:p>
          <a:p>
            <a:pPr>
              <a:spcBef>
                <a:spcPts val="600"/>
              </a:spcBef>
            </a:pPr>
            <a:r>
              <a:rPr lang="en-US" sz="900" dirty="0" err="1">
                <a:latin typeface="Arial" panose="020B0604020202020204" pitchFamily="34" charset="0"/>
                <a:cs typeface="Arial" panose="020B0604020202020204" pitchFamily="34" charset="0"/>
              </a:rPr>
              <a:t>Friga</a:t>
            </a:r>
            <a:r>
              <a:rPr lang="en-US" sz="900" dirty="0">
                <a:latin typeface="Arial" panose="020B0604020202020204" pitchFamily="34" charset="0"/>
                <a:cs typeface="Arial" panose="020B0604020202020204" pitchFamily="34" charset="0"/>
              </a:rPr>
              <a:t>, Paul N. "Under Covid-19, university budgets like we’ve never seen before." The Chronicle of Higher Education 20 (2020). </a:t>
            </a:r>
          </a:p>
          <a:p>
            <a:pPr>
              <a:spcBef>
                <a:spcPts val="600"/>
              </a:spcBef>
            </a:pPr>
            <a:r>
              <a:rPr lang="en-US" sz="900" dirty="0" err="1">
                <a:latin typeface="Arial" panose="020B0604020202020204" pitchFamily="34" charset="0"/>
                <a:cs typeface="Arial" panose="020B0604020202020204" pitchFamily="34" charset="0"/>
              </a:rPr>
              <a:t>Giatman</a:t>
            </a:r>
            <a:r>
              <a:rPr lang="en-US" sz="900" dirty="0">
                <a:latin typeface="Arial" panose="020B0604020202020204" pitchFamily="34" charset="0"/>
                <a:cs typeface="Arial" panose="020B0604020202020204" pitchFamily="34" charset="0"/>
              </a:rPr>
              <a:t>, M., Siswati, S. and </a:t>
            </a:r>
            <a:r>
              <a:rPr lang="en-US" sz="900" dirty="0" err="1">
                <a:latin typeface="Arial" panose="020B0604020202020204" pitchFamily="34" charset="0"/>
                <a:cs typeface="Arial" panose="020B0604020202020204" pitchFamily="34" charset="0"/>
              </a:rPr>
              <a:t>Basri</a:t>
            </a:r>
            <a:r>
              <a:rPr lang="en-US" sz="900" dirty="0">
                <a:latin typeface="Arial" panose="020B0604020202020204" pitchFamily="34" charset="0"/>
                <a:cs typeface="Arial" panose="020B0604020202020204" pitchFamily="34" charset="0"/>
              </a:rPr>
              <a:t>, I.Y., 2020. Online learning quality control in the pandemic Covid-19 era in Indonesia. Journal of Nonformal Education, 6(2), pp.168-175.</a:t>
            </a:r>
          </a:p>
          <a:p>
            <a:pPr>
              <a:spcBef>
                <a:spcPts val="600"/>
              </a:spcBef>
            </a:pPr>
            <a:r>
              <a:rPr lang="en-US" sz="900" dirty="0">
                <a:latin typeface="Arial" panose="020B0604020202020204" pitchFamily="34" charset="0"/>
                <a:cs typeface="Arial" panose="020B0604020202020204" pitchFamily="34" charset="0"/>
              </a:rPr>
              <a:t>Greenfield, T. and Greener, S. eds., 2016. Research methods for postgraduates. John Wiley &amp; Sons.</a:t>
            </a:r>
          </a:p>
          <a:p>
            <a:pPr>
              <a:spcBef>
                <a:spcPts val="600"/>
              </a:spcBef>
            </a:pPr>
            <a:r>
              <a:rPr lang="en-US" sz="900" dirty="0">
                <a:latin typeface="Arial" panose="020B0604020202020204" pitchFamily="34" charset="0"/>
                <a:cs typeface="Arial" panose="020B0604020202020204" pitchFamily="34" charset="0"/>
              </a:rPr>
              <a:t>Hanushek, E.A. and </a:t>
            </a:r>
            <a:r>
              <a:rPr lang="en-US" sz="900" dirty="0" err="1">
                <a:latin typeface="Arial" panose="020B0604020202020204" pitchFamily="34" charset="0"/>
                <a:cs typeface="Arial" panose="020B0604020202020204" pitchFamily="34" charset="0"/>
              </a:rPr>
              <a:t>Woessmann</a:t>
            </a:r>
            <a:r>
              <a:rPr lang="en-US" sz="900" dirty="0">
                <a:latin typeface="Arial" panose="020B0604020202020204" pitchFamily="34" charset="0"/>
                <a:cs typeface="Arial" panose="020B0604020202020204" pitchFamily="34" charset="0"/>
              </a:rPr>
              <a:t>, L., 2021. Education and economic growth. In Oxford Research Encyclopedia of Economics and Finance. https://</a:t>
            </a:r>
            <a:r>
              <a:rPr lang="en-US" sz="900" dirty="0" err="1">
                <a:latin typeface="Arial" panose="020B0604020202020204" pitchFamily="34" charset="0"/>
                <a:cs typeface="Arial" panose="020B0604020202020204" pitchFamily="34" charset="0"/>
              </a:rPr>
              <a:t>doi.org</a:t>
            </a:r>
            <a:r>
              <a:rPr lang="en-US" sz="900" dirty="0">
                <a:latin typeface="Arial" panose="020B0604020202020204" pitchFamily="34" charset="0"/>
                <a:cs typeface="Arial" panose="020B0604020202020204" pitchFamily="34" charset="0"/>
              </a:rPr>
              <a:t>/10.1093/</a:t>
            </a:r>
            <a:r>
              <a:rPr lang="en-US" sz="900" dirty="0" err="1">
                <a:latin typeface="Arial" panose="020B0604020202020204" pitchFamily="34" charset="0"/>
                <a:cs typeface="Arial" panose="020B0604020202020204" pitchFamily="34" charset="0"/>
              </a:rPr>
              <a:t>acrefore</a:t>
            </a:r>
            <a:r>
              <a:rPr lang="en-US" sz="900" dirty="0">
                <a:latin typeface="Arial" panose="020B0604020202020204" pitchFamily="34" charset="0"/>
                <a:cs typeface="Arial" panose="020B0604020202020204" pitchFamily="34" charset="0"/>
              </a:rPr>
              <a:t>/9780190625979.013.651</a:t>
            </a:r>
          </a:p>
          <a:p>
            <a:pPr>
              <a:spcBef>
                <a:spcPts val="600"/>
              </a:spcBef>
            </a:pPr>
            <a:r>
              <a:rPr lang="en-US" sz="900" dirty="0" err="1">
                <a:latin typeface="Arial" panose="020B0604020202020204" pitchFamily="34" charset="0"/>
                <a:cs typeface="Arial" panose="020B0604020202020204" pitchFamily="34" charset="0"/>
              </a:rPr>
              <a:t>Hermawan</a:t>
            </a:r>
            <a:r>
              <a:rPr lang="en-US" sz="900" dirty="0">
                <a:latin typeface="Arial" panose="020B0604020202020204" pitchFamily="34" charset="0"/>
                <a:cs typeface="Arial" panose="020B0604020202020204" pitchFamily="34" charset="0"/>
              </a:rPr>
              <a:t>, D., 2021. The rise of e-learning in covid-19 pandemic in private university: challenges and opportunities. IJORER: International Journal of Recent Educational Research, 2(1), pp.86-95. https://</a:t>
            </a:r>
            <a:r>
              <a:rPr lang="en-US" sz="900" dirty="0" err="1">
                <a:latin typeface="Arial" panose="020B0604020202020204" pitchFamily="34" charset="0"/>
                <a:cs typeface="Arial" panose="020B0604020202020204" pitchFamily="34" charset="0"/>
              </a:rPr>
              <a:t>journal.ia-education.com</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index.php</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ijorer</a:t>
            </a:r>
            <a:r>
              <a:rPr lang="en-US" sz="900" dirty="0">
                <a:latin typeface="Arial" panose="020B0604020202020204" pitchFamily="34" charset="0"/>
                <a:cs typeface="Arial" panose="020B0604020202020204" pitchFamily="34" charset="0"/>
              </a:rPr>
              <a:t>/article/view/77</a:t>
            </a:r>
          </a:p>
        </p:txBody>
      </p:sp>
      <p:pic>
        <p:nvPicPr>
          <p:cNvPr id="5" name="Audio 4">
            <a:hlinkClick r:id="" action="ppaction://media"/>
            <a:extLst>
              <a:ext uri="{FF2B5EF4-FFF2-40B4-BE49-F238E27FC236}">
                <a16:creationId xmlns:a16="http://schemas.microsoft.com/office/drawing/2014/main" id="{1ED9D6B1-604E-7B27-AFBA-3400FFB354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11694008"/>
      </p:ext>
    </p:extLst>
  </p:cSld>
  <p:clrMapOvr>
    <a:masterClrMapping/>
  </p:clrMapOvr>
  <mc:AlternateContent xmlns:mc="http://schemas.openxmlformats.org/markup-compatibility/2006" xmlns:p14="http://schemas.microsoft.com/office/powerpoint/2010/main">
    <mc:Choice Requires="p14">
      <p:transition spd="slow" p14:dur="2000" advTm="4512"/>
    </mc:Choice>
    <mc:Fallback xmlns="">
      <p:transition spd="slow" advTm="4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References </a:t>
            </a:r>
            <a:r>
              <a:rPr lang="en-US" sz="4000" i="1">
                <a:solidFill>
                  <a:srgbClr val="FFFFFF"/>
                </a:solidFill>
              </a:rPr>
              <a:t>(Cont.)</a:t>
            </a:r>
          </a:p>
        </p:txBody>
      </p:sp>
      <p:sp>
        <p:nvSpPr>
          <p:cNvPr id="3" name="Content Placeholder 2">
            <a:extLst>
              <a:ext uri="{FF2B5EF4-FFF2-40B4-BE49-F238E27FC236}">
                <a16:creationId xmlns:a16="http://schemas.microsoft.com/office/drawing/2014/main" id="{A534ABFF-ECAE-4298-8F65-CE52E4E5AB68}"/>
              </a:ext>
            </a:extLst>
          </p:cNvPr>
          <p:cNvSpPr>
            <a:spLocks noGrp="1"/>
          </p:cNvSpPr>
          <p:nvPr>
            <p:ph idx="1"/>
          </p:nvPr>
        </p:nvSpPr>
        <p:spPr>
          <a:xfrm>
            <a:off x="4810259" y="797168"/>
            <a:ext cx="6915019" cy="5404339"/>
          </a:xfrm>
        </p:spPr>
        <p:txBody>
          <a:bodyPr anchor="t" anchorCtr="0">
            <a:noAutofit/>
          </a:bodyPr>
          <a:lstStyle/>
          <a:p>
            <a:pPr>
              <a:spcBef>
                <a:spcPts val="600"/>
              </a:spcBef>
            </a:pPr>
            <a:r>
              <a:rPr lang="en-US" sz="900" dirty="0">
                <a:latin typeface="Arial" panose="020B0604020202020204" pitchFamily="34" charset="0"/>
                <a:cs typeface="Arial" panose="020B0604020202020204" pitchFamily="34" charset="0"/>
              </a:rPr>
              <a:t>Humphry, J., 2019. ‘Digital First’: homelessness and data use in an online service environment. Communication Research and Practice, 5(2), pp.172-187. https://</a:t>
            </a:r>
            <a:r>
              <a:rPr lang="en-US" sz="900" dirty="0" err="1">
                <a:latin typeface="Arial" panose="020B0604020202020204" pitchFamily="34" charset="0"/>
                <a:cs typeface="Arial" panose="020B0604020202020204" pitchFamily="34" charset="0"/>
              </a:rPr>
              <a:t>doi.org</a:t>
            </a:r>
            <a:r>
              <a:rPr lang="en-US" sz="900" dirty="0">
                <a:latin typeface="Arial" panose="020B0604020202020204" pitchFamily="34" charset="0"/>
                <a:cs typeface="Arial" panose="020B0604020202020204" pitchFamily="34" charset="0"/>
              </a:rPr>
              <a:t>/10.1080/22041451.2019.1601418</a:t>
            </a:r>
          </a:p>
          <a:p>
            <a:pPr>
              <a:spcBef>
                <a:spcPts val="600"/>
              </a:spcBef>
            </a:pPr>
            <a:r>
              <a:rPr lang="en-US" sz="900" dirty="0" err="1">
                <a:latin typeface="Arial" panose="020B0604020202020204" pitchFamily="34" charset="0"/>
                <a:cs typeface="Arial" panose="020B0604020202020204" pitchFamily="34" charset="0"/>
              </a:rPr>
              <a:t>Klašnja-Milićević</a:t>
            </a:r>
            <a:r>
              <a:rPr lang="en-US" sz="900" dirty="0">
                <a:latin typeface="Arial" panose="020B0604020202020204" pitchFamily="34" charset="0"/>
                <a:cs typeface="Arial" panose="020B0604020202020204" pitchFamily="34" charset="0"/>
              </a:rPr>
              <a:t>, A., </a:t>
            </a:r>
            <a:r>
              <a:rPr lang="en-US" sz="900" dirty="0" err="1">
                <a:latin typeface="Arial" panose="020B0604020202020204" pitchFamily="34" charset="0"/>
                <a:cs typeface="Arial" panose="020B0604020202020204" pitchFamily="34" charset="0"/>
              </a:rPr>
              <a:t>Vesin</a:t>
            </a:r>
            <a:r>
              <a:rPr lang="en-US" sz="900" dirty="0">
                <a:latin typeface="Arial" panose="020B0604020202020204" pitchFamily="34" charset="0"/>
                <a:cs typeface="Arial" panose="020B0604020202020204" pitchFamily="34" charset="0"/>
              </a:rPr>
              <a:t>, B., </a:t>
            </a:r>
            <a:r>
              <a:rPr lang="en-US" sz="900" dirty="0" err="1">
                <a:latin typeface="Arial" panose="020B0604020202020204" pitchFamily="34" charset="0"/>
                <a:cs typeface="Arial" panose="020B0604020202020204" pitchFamily="34" charset="0"/>
              </a:rPr>
              <a:t>Ivanović</a:t>
            </a:r>
            <a:r>
              <a:rPr lang="en-US" sz="900" dirty="0">
                <a:latin typeface="Arial" panose="020B0604020202020204" pitchFamily="34" charset="0"/>
                <a:cs typeface="Arial" panose="020B0604020202020204" pitchFamily="34" charset="0"/>
              </a:rPr>
              <a:t>, M., </a:t>
            </a:r>
            <a:r>
              <a:rPr lang="en-US" sz="900" dirty="0" err="1">
                <a:latin typeface="Arial" panose="020B0604020202020204" pitchFamily="34" charset="0"/>
                <a:cs typeface="Arial" panose="020B0604020202020204" pitchFamily="34" charset="0"/>
              </a:rPr>
              <a:t>Budimac</a:t>
            </a:r>
            <a:r>
              <a:rPr lang="en-US" sz="900" dirty="0">
                <a:latin typeface="Arial" panose="020B0604020202020204" pitchFamily="34" charset="0"/>
                <a:cs typeface="Arial" panose="020B0604020202020204" pitchFamily="34" charset="0"/>
              </a:rPr>
              <a:t>, Z. and Jain, L.C., 2017. Introduction to E-learning systems. In E-Learning Systems (pp. 3-17). Springer, Cham. https://</a:t>
            </a:r>
            <a:r>
              <a:rPr lang="en-US" sz="900" dirty="0" err="1">
                <a:latin typeface="Arial" panose="020B0604020202020204" pitchFamily="34" charset="0"/>
                <a:cs typeface="Arial" panose="020B0604020202020204" pitchFamily="34" charset="0"/>
              </a:rPr>
              <a:t>link.springer.com</a:t>
            </a:r>
            <a:r>
              <a:rPr lang="en-US" sz="900" dirty="0">
                <a:latin typeface="Arial" panose="020B0604020202020204" pitchFamily="34" charset="0"/>
                <a:cs typeface="Arial" panose="020B0604020202020204" pitchFamily="34" charset="0"/>
              </a:rPr>
              <a:t>/chapter/10.1007/978-3-319-41163-7_1</a:t>
            </a:r>
          </a:p>
          <a:p>
            <a:pPr>
              <a:spcBef>
                <a:spcPts val="600"/>
              </a:spcBef>
            </a:pPr>
            <a:r>
              <a:rPr lang="en-US" sz="900" dirty="0" err="1">
                <a:latin typeface="Arial" panose="020B0604020202020204" pitchFamily="34" charset="0"/>
                <a:cs typeface="Arial" panose="020B0604020202020204" pitchFamily="34" charset="0"/>
              </a:rPr>
              <a:t>Koob</a:t>
            </a:r>
            <a:r>
              <a:rPr lang="en-US" sz="900" dirty="0">
                <a:latin typeface="Arial" panose="020B0604020202020204" pitchFamily="34" charset="0"/>
                <a:cs typeface="Arial" panose="020B0604020202020204" pitchFamily="34" charset="0"/>
              </a:rPr>
              <a:t>, C., </a:t>
            </a:r>
            <a:r>
              <a:rPr lang="en-US" sz="900" dirty="0" err="1">
                <a:latin typeface="Arial" panose="020B0604020202020204" pitchFamily="34" charset="0"/>
                <a:cs typeface="Arial" panose="020B0604020202020204" pitchFamily="34" charset="0"/>
              </a:rPr>
              <a:t>Schröpfer</a:t>
            </a:r>
            <a:r>
              <a:rPr lang="en-US" sz="900" dirty="0">
                <a:latin typeface="Arial" panose="020B0604020202020204" pitchFamily="34" charset="0"/>
                <a:cs typeface="Arial" panose="020B0604020202020204" pitchFamily="34" charset="0"/>
              </a:rPr>
              <a:t>, K., </a:t>
            </a:r>
            <a:r>
              <a:rPr lang="en-US" sz="900" dirty="0" err="1">
                <a:latin typeface="Arial" panose="020B0604020202020204" pitchFamily="34" charset="0"/>
                <a:cs typeface="Arial" panose="020B0604020202020204" pitchFamily="34" charset="0"/>
              </a:rPr>
              <a:t>Coenen</a:t>
            </a:r>
            <a:r>
              <a:rPr lang="en-US" sz="900" dirty="0">
                <a:latin typeface="Arial" panose="020B0604020202020204" pitchFamily="34" charset="0"/>
                <a:cs typeface="Arial" panose="020B0604020202020204" pitchFamily="34" charset="0"/>
              </a:rPr>
              <a:t>, M., </a:t>
            </a:r>
            <a:r>
              <a:rPr lang="en-US" sz="900" dirty="0" err="1">
                <a:latin typeface="Arial" panose="020B0604020202020204" pitchFamily="34" charset="0"/>
                <a:cs typeface="Arial" panose="020B0604020202020204" pitchFamily="34" charset="0"/>
              </a:rPr>
              <a:t>Kus</a:t>
            </a:r>
            <a:r>
              <a:rPr lang="en-US" sz="900" dirty="0">
                <a:latin typeface="Arial" panose="020B0604020202020204" pitchFamily="34" charset="0"/>
                <a:cs typeface="Arial" panose="020B0604020202020204" pitchFamily="34" charset="0"/>
              </a:rPr>
              <a:t>, S. and Schmidt, N., 2021. Factors influencing study engagement during the COVID-19 pandemic: A cross-sectional study among health and social professions students. </a:t>
            </a:r>
            <a:r>
              <a:rPr lang="en-US" sz="900" dirty="0" err="1">
                <a:latin typeface="Arial" panose="020B0604020202020204" pitchFamily="34" charset="0"/>
                <a:cs typeface="Arial" panose="020B0604020202020204" pitchFamily="34" charset="0"/>
              </a:rPr>
              <a:t>Plos</a:t>
            </a:r>
            <a:r>
              <a:rPr lang="en-US" sz="900" dirty="0">
                <a:latin typeface="Arial" panose="020B0604020202020204" pitchFamily="34" charset="0"/>
                <a:cs typeface="Arial" panose="020B0604020202020204" pitchFamily="34" charset="0"/>
              </a:rPr>
              <a:t> one, 16(7), p.e0255191.</a:t>
            </a:r>
          </a:p>
          <a:p>
            <a:pPr>
              <a:spcBef>
                <a:spcPts val="600"/>
              </a:spcBef>
            </a:pPr>
            <a:r>
              <a:rPr lang="en-US" sz="900" dirty="0" err="1">
                <a:latin typeface="Arial" panose="020B0604020202020204" pitchFamily="34" charset="0"/>
                <a:cs typeface="Arial" panose="020B0604020202020204" pitchFamily="34" charset="0"/>
              </a:rPr>
              <a:t>Maatuk</a:t>
            </a:r>
            <a:r>
              <a:rPr lang="en-US" sz="900" dirty="0">
                <a:latin typeface="Arial" panose="020B0604020202020204" pitchFamily="34" charset="0"/>
                <a:cs typeface="Arial" panose="020B0604020202020204" pitchFamily="34" charset="0"/>
              </a:rPr>
              <a:t>, A.M., </a:t>
            </a:r>
            <a:r>
              <a:rPr lang="en-US" sz="900" dirty="0" err="1">
                <a:latin typeface="Arial" panose="020B0604020202020204" pitchFamily="34" charset="0"/>
                <a:cs typeface="Arial" panose="020B0604020202020204" pitchFamily="34" charset="0"/>
              </a:rPr>
              <a:t>Elberkawi</a:t>
            </a:r>
            <a:r>
              <a:rPr lang="en-US" sz="900" dirty="0">
                <a:latin typeface="Arial" panose="020B0604020202020204" pitchFamily="34" charset="0"/>
                <a:cs typeface="Arial" panose="020B0604020202020204" pitchFamily="34" charset="0"/>
              </a:rPr>
              <a:t>, E.K., </a:t>
            </a:r>
            <a:r>
              <a:rPr lang="en-US" sz="900" dirty="0" err="1">
                <a:latin typeface="Arial" panose="020B0604020202020204" pitchFamily="34" charset="0"/>
                <a:cs typeface="Arial" panose="020B0604020202020204" pitchFamily="34" charset="0"/>
              </a:rPr>
              <a:t>Aljawarneh</a:t>
            </a:r>
            <a:r>
              <a:rPr lang="en-US" sz="900" dirty="0">
                <a:latin typeface="Arial" panose="020B0604020202020204" pitchFamily="34" charset="0"/>
                <a:cs typeface="Arial" panose="020B0604020202020204" pitchFamily="34" charset="0"/>
              </a:rPr>
              <a:t>, S., </a:t>
            </a:r>
            <a:r>
              <a:rPr lang="en-US" sz="900" dirty="0" err="1">
                <a:latin typeface="Arial" panose="020B0604020202020204" pitchFamily="34" charset="0"/>
                <a:cs typeface="Arial" panose="020B0604020202020204" pitchFamily="34" charset="0"/>
              </a:rPr>
              <a:t>Rashaideh</a:t>
            </a:r>
            <a:r>
              <a:rPr lang="en-US" sz="900" dirty="0">
                <a:latin typeface="Arial" panose="020B0604020202020204" pitchFamily="34" charset="0"/>
                <a:cs typeface="Arial" panose="020B0604020202020204" pitchFamily="34" charset="0"/>
              </a:rPr>
              <a:t>, H. and Alharbi, H., 2022. The COVID-19 pandemic and E-learning: challenges and opportunities from the perspective of students and instructors. Journal of Computing in Higher Education, 34(1), pp.21-38. https://</a:t>
            </a:r>
            <a:r>
              <a:rPr lang="en-US" sz="900" dirty="0" err="1">
                <a:latin typeface="Arial" panose="020B0604020202020204" pitchFamily="34" charset="0"/>
                <a:cs typeface="Arial" panose="020B0604020202020204" pitchFamily="34" charset="0"/>
              </a:rPr>
              <a:t>link.springer.com</a:t>
            </a:r>
            <a:r>
              <a:rPr lang="en-US" sz="900" dirty="0">
                <a:latin typeface="Arial" panose="020B0604020202020204" pitchFamily="34" charset="0"/>
                <a:cs typeface="Arial" panose="020B0604020202020204" pitchFamily="34" charset="0"/>
              </a:rPr>
              <a:t>/content/pdf/10.1007/s12528-021-09274-2.pdf</a:t>
            </a:r>
          </a:p>
          <a:p>
            <a:pPr>
              <a:spcBef>
                <a:spcPts val="600"/>
              </a:spcBef>
            </a:pPr>
            <a:r>
              <a:rPr lang="en-US" sz="900" dirty="0">
                <a:latin typeface="Arial" panose="020B0604020202020204" pitchFamily="34" charset="0"/>
                <a:cs typeface="Arial" panose="020B0604020202020204" pitchFamily="34" charset="0"/>
              </a:rPr>
              <a:t>Maheshwari, G., 2021. Factors affecting students’ intentions to undertake online learning: an empirical study in Vietnam. Education and Information Technologies, 26(6), pp.6629-6649. https://</a:t>
            </a:r>
            <a:r>
              <a:rPr lang="en-US" sz="900" dirty="0" err="1">
                <a:latin typeface="Arial" panose="020B0604020202020204" pitchFamily="34" charset="0"/>
                <a:cs typeface="Arial" panose="020B0604020202020204" pitchFamily="34" charset="0"/>
              </a:rPr>
              <a:t>link.springer.com</a:t>
            </a:r>
            <a:r>
              <a:rPr lang="en-US" sz="900" dirty="0">
                <a:latin typeface="Arial" panose="020B0604020202020204" pitchFamily="34" charset="0"/>
                <a:cs typeface="Arial" panose="020B0604020202020204" pitchFamily="34" charset="0"/>
              </a:rPr>
              <a:t>/article/10.1007/s10639-021-10465-8</a:t>
            </a:r>
          </a:p>
          <a:p>
            <a:pPr>
              <a:spcBef>
                <a:spcPts val="600"/>
              </a:spcBef>
            </a:pPr>
            <a:r>
              <a:rPr lang="en-US" sz="900" dirty="0">
                <a:latin typeface="Arial" panose="020B0604020202020204" pitchFamily="34" charset="0"/>
                <a:cs typeface="Arial" panose="020B0604020202020204" pitchFamily="34" charset="0"/>
              </a:rPr>
              <a:t>Mayes, T. and De Freitas, S., 2007. Learning and e-learning. Rethinking pedagogy for a digital age, pp.13-25.</a:t>
            </a:r>
          </a:p>
          <a:p>
            <a:pPr>
              <a:spcBef>
                <a:spcPts val="600"/>
              </a:spcBef>
            </a:pPr>
            <a:r>
              <a:rPr lang="en-US" sz="900" dirty="0">
                <a:latin typeface="Arial" panose="020B0604020202020204" pitchFamily="34" charset="0"/>
                <a:cs typeface="Arial" panose="020B0604020202020204" pitchFamily="34" charset="0"/>
              </a:rPr>
              <a:t>McCormick, K. and Salcedo, J., 2017. SPSS statistics for data analysis and visualization. John Wiley &amp; Sons.</a:t>
            </a:r>
          </a:p>
          <a:p>
            <a:pPr>
              <a:spcBef>
                <a:spcPts val="600"/>
              </a:spcBef>
            </a:pPr>
            <a:r>
              <a:rPr lang="en-US" sz="900" dirty="0" err="1">
                <a:latin typeface="Arial" panose="020B0604020202020204" pitchFamily="34" charset="0"/>
                <a:cs typeface="Arial" panose="020B0604020202020204" pitchFamily="34" charset="0"/>
              </a:rPr>
              <a:t>Mourshed</a:t>
            </a:r>
            <a:r>
              <a:rPr lang="en-US" sz="900" dirty="0">
                <a:latin typeface="Arial" panose="020B0604020202020204" pitchFamily="34" charset="0"/>
                <a:cs typeface="Arial" panose="020B0604020202020204" pitchFamily="34" charset="0"/>
              </a:rPr>
              <a:t>, M., Patel, J. and </a:t>
            </a:r>
            <a:r>
              <a:rPr lang="en-US" sz="900" dirty="0" err="1">
                <a:latin typeface="Arial" panose="020B0604020202020204" pitchFamily="34" charset="0"/>
                <a:cs typeface="Arial" panose="020B0604020202020204" pitchFamily="34" charset="0"/>
              </a:rPr>
              <a:t>Suder</a:t>
            </a:r>
            <a:r>
              <a:rPr lang="en-US" sz="900" dirty="0">
                <a:latin typeface="Arial" panose="020B0604020202020204" pitchFamily="34" charset="0"/>
                <a:cs typeface="Arial" panose="020B0604020202020204" pitchFamily="34" charset="0"/>
              </a:rPr>
              <a:t>, K., 2014. Education to employment: Getting Europe’s youth into work. McKinsey &amp; Company. https://www.partners4value.lt/wp-content/uploads/2015/10/Education-to-employment-Getting-</a:t>
            </a:r>
            <a:r>
              <a:rPr lang="en-US" sz="900" dirty="0" err="1">
                <a:latin typeface="Arial" panose="020B0604020202020204" pitchFamily="34" charset="0"/>
                <a:cs typeface="Arial" panose="020B0604020202020204" pitchFamily="34" charset="0"/>
              </a:rPr>
              <a:t>Europes</a:t>
            </a:r>
            <a:r>
              <a:rPr lang="en-US" sz="900" dirty="0">
                <a:latin typeface="Arial" panose="020B0604020202020204" pitchFamily="34" charset="0"/>
                <a:cs typeface="Arial" panose="020B0604020202020204" pitchFamily="34" charset="0"/>
              </a:rPr>
              <a:t>-youth-into-</a:t>
            </a:r>
            <a:r>
              <a:rPr lang="en-US" sz="900" dirty="0" err="1">
                <a:latin typeface="Arial" panose="020B0604020202020204" pitchFamily="34" charset="0"/>
                <a:cs typeface="Arial" panose="020B0604020202020204" pitchFamily="34" charset="0"/>
              </a:rPr>
              <a:t>work.pdf</a:t>
            </a:r>
            <a:endParaRPr lang="en-US" sz="900" dirty="0">
              <a:latin typeface="Arial" panose="020B0604020202020204" pitchFamily="34" charset="0"/>
              <a:cs typeface="Arial" panose="020B0604020202020204" pitchFamily="34" charset="0"/>
            </a:endParaRPr>
          </a:p>
          <a:p>
            <a:pPr>
              <a:spcBef>
                <a:spcPts val="600"/>
              </a:spcBef>
            </a:pPr>
            <a:r>
              <a:rPr lang="en-US" sz="900" dirty="0" err="1">
                <a:latin typeface="Arial" panose="020B0604020202020204" pitchFamily="34" charset="0"/>
                <a:cs typeface="Arial" panose="020B0604020202020204" pitchFamily="34" charset="0"/>
              </a:rPr>
              <a:t>Nabukeera</a:t>
            </a:r>
            <a:r>
              <a:rPr lang="en-US" sz="900" dirty="0">
                <a:latin typeface="Arial" panose="020B0604020202020204" pitchFamily="34" charset="0"/>
                <a:cs typeface="Arial" panose="020B0604020202020204" pitchFamily="34" charset="0"/>
              </a:rPr>
              <a:t>, M.S., 2020. COVID-19 and online </a:t>
            </a:r>
            <a:r>
              <a:rPr lang="en-US" sz="900" dirty="0" err="1">
                <a:latin typeface="Arial" panose="020B0604020202020204" pitchFamily="34" charset="0"/>
                <a:cs typeface="Arial" panose="020B0604020202020204" pitchFamily="34" charset="0"/>
              </a:rPr>
              <a:t>educationduring</a:t>
            </a:r>
            <a:r>
              <a:rPr lang="en-US" sz="900" dirty="0">
                <a:latin typeface="Arial" panose="020B0604020202020204" pitchFamily="34" charset="0"/>
                <a:cs typeface="Arial" panose="020B0604020202020204" pitchFamily="34" charset="0"/>
              </a:rPr>
              <a:t> emergencies in higher education. http://</a:t>
            </a:r>
            <a:r>
              <a:rPr lang="en-US" sz="900" dirty="0" err="1">
                <a:latin typeface="Arial" panose="020B0604020202020204" pitchFamily="34" charset="0"/>
                <a:cs typeface="Arial" panose="020B0604020202020204" pitchFamily="34" charset="0"/>
              </a:rPr>
              <a:t>ir.iuiu.ac.ug</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xmlui</a:t>
            </a:r>
            <a:r>
              <a:rPr lang="en-US" sz="900" dirty="0">
                <a:latin typeface="Arial" panose="020B0604020202020204" pitchFamily="34" charset="0"/>
                <a:cs typeface="Arial" panose="020B0604020202020204" pitchFamily="34" charset="0"/>
              </a:rPr>
              <a:t>/handle/20.500.12309/732</a:t>
            </a:r>
          </a:p>
          <a:p>
            <a:pPr>
              <a:spcBef>
                <a:spcPts val="600"/>
              </a:spcBef>
            </a:pPr>
            <a:r>
              <a:rPr lang="en-US" sz="900" dirty="0" err="1">
                <a:latin typeface="Arial" panose="020B0604020202020204" pitchFamily="34" charset="0"/>
                <a:cs typeface="Arial" panose="020B0604020202020204" pitchFamily="34" charset="0"/>
              </a:rPr>
              <a:t>Parlakkiliç</a:t>
            </a:r>
            <a:r>
              <a:rPr lang="en-US" sz="900" dirty="0">
                <a:latin typeface="Arial" panose="020B0604020202020204" pitchFamily="34" charset="0"/>
                <a:cs typeface="Arial" panose="020B0604020202020204" pitchFamily="34" charset="0"/>
              </a:rPr>
              <a:t>, A., 2017. Change management in transition to e-learning system. Qualitative and Quantitative Methods in Libraries, 3(3), pp.637-651. </a:t>
            </a:r>
          </a:p>
          <a:p>
            <a:pPr>
              <a:spcBef>
                <a:spcPts val="600"/>
              </a:spcBef>
            </a:pPr>
            <a:r>
              <a:rPr lang="en-US" sz="900" dirty="0">
                <a:latin typeface="Arial" panose="020B0604020202020204" pitchFamily="34" charset="0"/>
                <a:cs typeface="Arial" panose="020B0604020202020204" pitchFamily="34" charset="0"/>
              </a:rPr>
              <a:t>Radha, R., Mahalakshmi, K., Kumar, V.S. and </a:t>
            </a:r>
            <a:r>
              <a:rPr lang="en-US" sz="900" dirty="0" err="1">
                <a:latin typeface="Arial" panose="020B0604020202020204" pitchFamily="34" charset="0"/>
                <a:cs typeface="Arial" panose="020B0604020202020204" pitchFamily="34" charset="0"/>
              </a:rPr>
              <a:t>Saravanakumar</a:t>
            </a:r>
            <a:r>
              <a:rPr lang="en-US" sz="900" dirty="0">
                <a:latin typeface="Arial" panose="020B0604020202020204" pitchFamily="34" charset="0"/>
                <a:cs typeface="Arial" panose="020B0604020202020204" pitchFamily="34" charset="0"/>
              </a:rPr>
              <a:t>, A.R., 2020. E-Learning during lockdown of Covid-19 pandemic: A global perspective. International journal of control and automation, 13(4), pp.1088-1099. </a:t>
            </a:r>
          </a:p>
          <a:p>
            <a:pPr>
              <a:spcBef>
                <a:spcPts val="600"/>
              </a:spcBef>
            </a:pPr>
            <a:r>
              <a:rPr lang="en-US" sz="900" dirty="0">
                <a:latin typeface="Arial" panose="020B0604020202020204" pitchFamily="34" charset="0"/>
                <a:cs typeface="Arial" panose="020B0604020202020204" pitchFamily="34" charset="0"/>
              </a:rPr>
              <a:t>Sabrina, H., 2021. The Online Questionnaire: General Guidelines. http://</a:t>
            </a:r>
            <a:r>
              <a:rPr lang="en-US" sz="900" dirty="0" err="1">
                <a:latin typeface="Arial" panose="020B0604020202020204" pitchFamily="34" charset="0"/>
                <a:cs typeface="Arial" panose="020B0604020202020204" pitchFamily="34" charset="0"/>
              </a:rPr>
              <a:t>dspace.centre</a:t>
            </a:r>
            <a:r>
              <a:rPr lang="en-US" sz="900" dirty="0">
                <a:latin typeface="Arial" panose="020B0604020202020204" pitchFamily="34" charset="0"/>
                <a:cs typeface="Arial" panose="020B0604020202020204" pitchFamily="34" charset="0"/>
              </a:rPr>
              <a:t>-univ-</a:t>
            </a:r>
            <a:r>
              <a:rPr lang="en-US" sz="900" dirty="0" err="1">
                <a:latin typeface="Arial" panose="020B0604020202020204" pitchFamily="34" charset="0"/>
                <a:cs typeface="Arial" panose="020B0604020202020204" pitchFamily="34" charset="0"/>
              </a:rPr>
              <a:t>mila.dz</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jspui</a:t>
            </a:r>
            <a:r>
              <a:rPr lang="en-US" sz="900" dirty="0">
                <a:latin typeface="Arial" panose="020B0604020202020204" pitchFamily="34" charset="0"/>
                <a:cs typeface="Arial" panose="020B0604020202020204" pitchFamily="34" charset="0"/>
              </a:rPr>
              <a:t>/handle/123456789/1556</a:t>
            </a:r>
          </a:p>
          <a:p>
            <a:pPr>
              <a:spcBef>
                <a:spcPts val="600"/>
              </a:spcBef>
            </a:pPr>
            <a:r>
              <a:rPr lang="en-US" sz="900" dirty="0" err="1">
                <a:latin typeface="Arial" panose="020B0604020202020204" pitchFamily="34" charset="0"/>
                <a:cs typeface="Arial" panose="020B0604020202020204" pitchFamily="34" charset="0"/>
              </a:rPr>
              <a:t>Shahmoradi</a:t>
            </a:r>
            <a:r>
              <a:rPr lang="en-US" sz="900" dirty="0">
                <a:latin typeface="Arial" panose="020B0604020202020204" pitchFamily="34" charset="0"/>
                <a:cs typeface="Arial" panose="020B0604020202020204" pitchFamily="34" charset="0"/>
              </a:rPr>
              <a:t>, L., </a:t>
            </a:r>
            <a:r>
              <a:rPr lang="en-US" sz="900" dirty="0" err="1">
                <a:latin typeface="Arial" panose="020B0604020202020204" pitchFamily="34" charset="0"/>
                <a:cs typeface="Arial" panose="020B0604020202020204" pitchFamily="34" charset="0"/>
              </a:rPr>
              <a:t>Changizi</a:t>
            </a:r>
            <a:r>
              <a:rPr lang="en-US" sz="900" dirty="0">
                <a:latin typeface="Arial" panose="020B0604020202020204" pitchFamily="34" charset="0"/>
                <a:cs typeface="Arial" panose="020B0604020202020204" pitchFamily="34" charset="0"/>
              </a:rPr>
              <a:t>, V., </a:t>
            </a:r>
            <a:r>
              <a:rPr lang="en-US" sz="900" dirty="0" err="1">
                <a:latin typeface="Arial" panose="020B0604020202020204" pitchFamily="34" charset="0"/>
                <a:cs typeface="Arial" panose="020B0604020202020204" pitchFamily="34" charset="0"/>
              </a:rPr>
              <a:t>Mehraeen</a:t>
            </a:r>
            <a:r>
              <a:rPr lang="en-US" sz="900" dirty="0">
                <a:latin typeface="Arial" panose="020B0604020202020204" pitchFamily="34" charset="0"/>
                <a:cs typeface="Arial" panose="020B0604020202020204" pitchFamily="34" charset="0"/>
              </a:rPr>
              <a:t>, E., </a:t>
            </a:r>
            <a:r>
              <a:rPr lang="en-US" sz="900" dirty="0" err="1">
                <a:latin typeface="Arial" panose="020B0604020202020204" pitchFamily="34" charset="0"/>
                <a:cs typeface="Arial" panose="020B0604020202020204" pitchFamily="34" charset="0"/>
              </a:rPr>
              <a:t>Bashiri</a:t>
            </a:r>
            <a:r>
              <a:rPr lang="en-US" sz="900" dirty="0">
                <a:latin typeface="Arial" panose="020B0604020202020204" pitchFamily="34" charset="0"/>
                <a:cs typeface="Arial" panose="020B0604020202020204" pitchFamily="34" charset="0"/>
              </a:rPr>
              <a:t>, A., Jannat, B. and Hosseini, M., 2018. The challenges of E-learning system: Higher educational institutions perspective. Journal of education and health promotion, 7. https://</a:t>
            </a:r>
            <a:r>
              <a:rPr lang="en-US" sz="900" dirty="0" err="1">
                <a:latin typeface="Arial" panose="020B0604020202020204" pitchFamily="34" charset="0"/>
                <a:cs typeface="Arial" panose="020B0604020202020204" pitchFamily="34" charset="0"/>
              </a:rPr>
              <a:t>www.ncbi.nlm.nih.gov</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pmc</a:t>
            </a:r>
            <a:r>
              <a:rPr lang="en-US" sz="900" dirty="0">
                <a:latin typeface="Arial" panose="020B0604020202020204" pitchFamily="34" charset="0"/>
                <a:cs typeface="Arial" panose="020B0604020202020204" pitchFamily="34" charset="0"/>
              </a:rPr>
              <a:t>/articles/PMC6149121/</a:t>
            </a:r>
          </a:p>
          <a:p>
            <a:pPr>
              <a:spcBef>
                <a:spcPts val="600"/>
              </a:spcBef>
            </a:pPr>
            <a:r>
              <a:rPr lang="en-US" sz="900" dirty="0">
                <a:latin typeface="Arial" panose="020B0604020202020204" pitchFamily="34" charset="0"/>
                <a:cs typeface="Arial" panose="020B0604020202020204" pitchFamily="34" charset="0"/>
              </a:rPr>
              <a:t>Siemens, G., 2015. Preparing for the digital university: A review of the history and current state of distance, blended, and online learning. http://</a:t>
            </a:r>
            <a:r>
              <a:rPr lang="en-US" sz="900" dirty="0" err="1">
                <a:latin typeface="Arial" panose="020B0604020202020204" pitchFamily="34" charset="0"/>
                <a:cs typeface="Arial" panose="020B0604020202020204" pitchFamily="34" charset="0"/>
              </a:rPr>
              <a:t>linkresearchlab.org</a:t>
            </a:r>
            <a:r>
              <a:rPr lang="en-US" sz="900" dirty="0">
                <a:latin typeface="Arial" panose="020B0604020202020204" pitchFamily="34" charset="0"/>
                <a:cs typeface="Arial" panose="020B0604020202020204" pitchFamily="34" charset="0"/>
              </a:rPr>
              <a:t>/</a:t>
            </a:r>
            <a:r>
              <a:rPr lang="en-US" sz="900" dirty="0" err="1">
                <a:latin typeface="Arial" panose="020B0604020202020204" pitchFamily="34" charset="0"/>
                <a:cs typeface="Arial" panose="020B0604020202020204" pitchFamily="34" charset="0"/>
              </a:rPr>
              <a:t>PreparingDigitalUniversity.pdf</a:t>
            </a:r>
            <a:endParaRPr lang="en-US" sz="900" dirty="0">
              <a:latin typeface="Arial" panose="020B0604020202020204" pitchFamily="34" charset="0"/>
              <a:cs typeface="Arial" panose="020B0604020202020204" pitchFamily="34" charset="0"/>
            </a:endParaRPr>
          </a:p>
          <a:p>
            <a:pPr>
              <a:spcBef>
                <a:spcPts val="600"/>
              </a:spcBef>
            </a:pPr>
            <a:r>
              <a:rPr lang="en-US" sz="900" dirty="0" err="1">
                <a:latin typeface="Arial" panose="020B0604020202020204" pitchFamily="34" charset="0"/>
                <a:cs typeface="Arial" panose="020B0604020202020204" pitchFamily="34" charset="0"/>
              </a:rPr>
              <a:t>Siron</a:t>
            </a:r>
            <a:r>
              <a:rPr lang="en-US" sz="900" dirty="0">
                <a:latin typeface="Arial" panose="020B0604020202020204" pitchFamily="34" charset="0"/>
                <a:cs typeface="Arial" panose="020B0604020202020204" pitchFamily="34" charset="0"/>
              </a:rPr>
              <a:t>, Y., Wibowo, A. and </a:t>
            </a:r>
            <a:r>
              <a:rPr lang="en-US" sz="900" dirty="0" err="1">
                <a:latin typeface="Arial" panose="020B0604020202020204" pitchFamily="34" charset="0"/>
                <a:cs typeface="Arial" panose="020B0604020202020204" pitchFamily="34" charset="0"/>
              </a:rPr>
              <a:t>Narmaditya</a:t>
            </a:r>
            <a:r>
              <a:rPr lang="en-US" sz="900" dirty="0">
                <a:latin typeface="Arial" panose="020B0604020202020204" pitchFamily="34" charset="0"/>
                <a:cs typeface="Arial" panose="020B0604020202020204" pitchFamily="34" charset="0"/>
              </a:rPr>
              <a:t>, B.S., 2020. Factors affecting the adoption of e-learning in Indonesia: Lesson from Covid-19. JOTSE: Journal of Technology and Science Education, 10(2), pp.282-295. https://</a:t>
            </a:r>
            <a:r>
              <a:rPr lang="en-US" sz="900" dirty="0" err="1">
                <a:latin typeface="Arial" panose="020B0604020202020204" pitchFamily="34" charset="0"/>
                <a:cs typeface="Arial" panose="020B0604020202020204" pitchFamily="34" charset="0"/>
              </a:rPr>
              <a:t>upcommons.upc.edu</a:t>
            </a:r>
            <a:r>
              <a:rPr lang="en-US" sz="900" dirty="0">
                <a:latin typeface="Arial" panose="020B0604020202020204" pitchFamily="34" charset="0"/>
                <a:cs typeface="Arial" panose="020B0604020202020204" pitchFamily="34" charset="0"/>
              </a:rPr>
              <a:t>/bitstream/handle/2117/334777/1025-4218-1-PB.pdf?sequence=1&amp;isAllowed=y</a:t>
            </a:r>
          </a:p>
        </p:txBody>
      </p:sp>
      <p:pic>
        <p:nvPicPr>
          <p:cNvPr id="4" name="Audio 3">
            <a:hlinkClick r:id="" action="ppaction://media"/>
            <a:extLst>
              <a:ext uri="{FF2B5EF4-FFF2-40B4-BE49-F238E27FC236}">
                <a16:creationId xmlns:a16="http://schemas.microsoft.com/office/drawing/2014/main" id="{25F89C08-EAD0-D1D9-9C78-92BF8E0587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88592543"/>
      </p:ext>
    </p:extLst>
  </p:cSld>
  <p:clrMapOvr>
    <a:masterClrMapping/>
  </p:clrMapOvr>
  <mc:AlternateContent xmlns:mc="http://schemas.openxmlformats.org/markup-compatibility/2006" xmlns:p14="http://schemas.microsoft.com/office/powerpoint/2010/main">
    <mc:Choice Requires="p14">
      <p:transition spd="slow" p14:dur="2000" advTm="2656"/>
    </mc:Choice>
    <mc:Fallback xmlns="">
      <p:transition spd="slow" advTm="2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8">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0">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2">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4">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188841F1-9D8E-4B4A-A56F-807DD8237580}"/>
              </a:ext>
            </a:extLst>
          </p:cNvPr>
          <p:cNvSpPr>
            <a:spLocks noGrp="1"/>
          </p:cNvSpPr>
          <p:nvPr>
            <p:ph type="ctrTitle"/>
          </p:nvPr>
        </p:nvSpPr>
        <p:spPr>
          <a:xfrm>
            <a:off x="1314824" y="735106"/>
            <a:ext cx="10053763" cy="2928470"/>
          </a:xfrm>
        </p:spPr>
        <p:txBody>
          <a:bodyPr anchor="b">
            <a:normAutofit/>
          </a:bodyPr>
          <a:lstStyle/>
          <a:p>
            <a:pPr algn="l"/>
            <a:r>
              <a:rPr lang="en-US" sz="4800">
                <a:solidFill>
                  <a:srgbClr val="FFFFFF"/>
                </a:solidFill>
              </a:rPr>
              <a:t>Thank You</a:t>
            </a:r>
          </a:p>
        </p:txBody>
      </p:sp>
      <p:pic>
        <p:nvPicPr>
          <p:cNvPr id="5" name="Audio 4">
            <a:hlinkClick r:id="" action="ppaction://media"/>
            <a:extLst>
              <a:ext uri="{FF2B5EF4-FFF2-40B4-BE49-F238E27FC236}">
                <a16:creationId xmlns:a16="http://schemas.microsoft.com/office/drawing/2014/main" id="{0746F98B-177D-E3B1-75B4-092254B008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29967006"/>
      </p:ext>
    </p:extLst>
  </p:cSld>
  <p:clrMapOvr>
    <a:masterClrMapping/>
  </p:clrMapOvr>
  <mc:AlternateContent xmlns:mc="http://schemas.openxmlformats.org/markup-compatibility/2006" xmlns:p14="http://schemas.microsoft.com/office/powerpoint/2010/main">
    <mc:Choice Requires="p14">
      <p:transition spd="slow" p14:dur="2000" advTm="3983"/>
    </mc:Choice>
    <mc:Fallback xmlns="">
      <p:transition spd="slow" advTm="39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5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466722" y="586855"/>
            <a:ext cx="3201366" cy="3387497"/>
          </a:xfrm>
        </p:spPr>
        <p:txBody>
          <a:bodyPr anchor="b">
            <a:normAutofit/>
          </a:bodyPr>
          <a:lstStyle/>
          <a:p>
            <a:pPr algn="r"/>
            <a:r>
              <a:rPr lang="en-US" sz="4000" dirty="0">
                <a:solidFill>
                  <a:srgbClr val="FFFFFF"/>
                </a:solidFill>
                <a:cs typeface="Arial" panose="020B0604020202020204" pitchFamily="34" charset="0"/>
              </a:rPr>
              <a:t>Introduction</a:t>
            </a:r>
          </a:p>
        </p:txBody>
      </p:sp>
      <p:sp>
        <p:nvSpPr>
          <p:cNvPr id="3" name="Content Placeholder 2">
            <a:extLst>
              <a:ext uri="{FF2B5EF4-FFF2-40B4-BE49-F238E27FC236}">
                <a16:creationId xmlns:a16="http://schemas.microsoft.com/office/drawing/2014/main" id="{A534ABFF-ECAE-4298-8F65-CE52E4E5AB68}"/>
              </a:ext>
            </a:extLst>
          </p:cNvPr>
          <p:cNvSpPr>
            <a:spLocks noGrp="1"/>
          </p:cNvSpPr>
          <p:nvPr>
            <p:ph idx="1"/>
          </p:nvPr>
        </p:nvSpPr>
        <p:spPr>
          <a:xfrm>
            <a:off x="4810259" y="1336431"/>
            <a:ext cx="6666633" cy="4859096"/>
          </a:xfrm>
        </p:spPr>
        <p:txBody>
          <a:bodyPr anchor="t" anchorCtr="0">
            <a:normAutofit/>
          </a:bodyPr>
          <a:lstStyle/>
          <a:p>
            <a:pPr>
              <a:spcBef>
                <a:spcPts val="4600"/>
              </a:spcBef>
            </a:pPr>
            <a:r>
              <a:rPr lang="en-GB" sz="2000" dirty="0">
                <a:latin typeface="Arial" panose="020B0604020202020204" pitchFamily="34" charset="0"/>
                <a:cs typeface="Arial" panose="020B0604020202020204" pitchFamily="34" charset="0"/>
              </a:rPr>
              <a:t>Every job requires training to learn or teach survival skills (</a:t>
            </a:r>
            <a:r>
              <a:rPr lang="en-GB" sz="2000" dirty="0" err="1">
                <a:latin typeface="Arial" panose="020B0604020202020204" pitchFamily="34" charset="0"/>
                <a:cs typeface="Arial" panose="020B0604020202020204" pitchFamily="34" charset="0"/>
              </a:rPr>
              <a:t>Mourshed</a:t>
            </a:r>
            <a:r>
              <a:rPr lang="en-GB" sz="2000" dirty="0">
                <a:latin typeface="Arial" panose="020B0604020202020204" pitchFamily="34" charset="0"/>
                <a:cs typeface="Arial" panose="020B0604020202020204" pitchFamily="34" charset="0"/>
              </a:rPr>
              <a:t> et al. 2014). </a:t>
            </a:r>
          </a:p>
          <a:p>
            <a:pPr>
              <a:spcBef>
                <a:spcPts val="4600"/>
              </a:spcBef>
            </a:pPr>
            <a:r>
              <a:rPr lang="en-GB" sz="2000" dirty="0">
                <a:latin typeface="Arial" panose="020B0604020202020204" pitchFamily="34" charset="0"/>
                <a:cs typeface="Arial" panose="020B0604020202020204" pitchFamily="34" charset="0"/>
              </a:rPr>
              <a:t>The online platform grew from an assignment issuance and submission platform to real school scenarios.</a:t>
            </a:r>
          </a:p>
          <a:p>
            <a:pPr>
              <a:spcBef>
                <a:spcPts val="4600"/>
              </a:spcBef>
            </a:pPr>
            <a:r>
              <a:rPr lang="en-GB" sz="2000" dirty="0">
                <a:latin typeface="Arial" panose="020B0604020202020204" pitchFamily="34" charset="0"/>
                <a:cs typeface="Arial" panose="020B0604020202020204" pitchFamily="34" charset="0"/>
              </a:rPr>
              <a:t>Online platform making the learning process faster and easier (Mayes and De Freitas, 2007). </a:t>
            </a:r>
          </a:p>
          <a:p>
            <a:pPr>
              <a:spcBef>
                <a:spcPts val="4600"/>
              </a:spcBef>
            </a:pPr>
            <a:r>
              <a:rPr lang="en-GB" sz="2000" dirty="0">
                <a:latin typeface="Arial" panose="020B0604020202020204" pitchFamily="34" charset="0"/>
                <a:cs typeface="Arial" panose="020B0604020202020204" pitchFamily="34" charset="0"/>
              </a:rPr>
              <a:t>Investigates the advancement in the implementation of e-learning in tertiary institutions</a:t>
            </a:r>
          </a:p>
        </p:txBody>
      </p:sp>
      <p:pic>
        <p:nvPicPr>
          <p:cNvPr id="31" name="Audio 30">
            <a:hlinkClick r:id="" action="ppaction://media"/>
            <a:extLst>
              <a:ext uri="{FF2B5EF4-FFF2-40B4-BE49-F238E27FC236}">
                <a16:creationId xmlns:a16="http://schemas.microsoft.com/office/drawing/2014/main" id="{C63ADFF6-98A8-B246-747E-EBEF471174D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3626514"/>
      </p:ext>
    </p:extLst>
  </p:cSld>
  <p:clrMapOvr>
    <a:masterClrMapping/>
  </p:clrMapOvr>
  <mc:AlternateContent xmlns:mc="http://schemas.openxmlformats.org/markup-compatibility/2006" xmlns:p14="http://schemas.microsoft.com/office/powerpoint/2010/main">
    <mc:Choice Requires="p14">
      <p:transition spd="slow" p14:dur="2000" advTm="109408"/>
    </mc:Choice>
    <mc:Fallback xmlns="">
      <p:transition spd="slow" advTm="1094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Rectangle 35">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586478" y="1683756"/>
            <a:ext cx="3115265" cy="2396359"/>
          </a:xfrm>
        </p:spPr>
        <p:txBody>
          <a:bodyPr anchor="b">
            <a:normAutofit/>
          </a:bodyPr>
          <a:lstStyle/>
          <a:p>
            <a:pPr algn="r"/>
            <a:r>
              <a:rPr lang="en-US" sz="4000" dirty="0">
                <a:solidFill>
                  <a:srgbClr val="FFFFFF"/>
                </a:solidFill>
              </a:rPr>
              <a:t>Research Problem</a:t>
            </a:r>
          </a:p>
        </p:txBody>
      </p:sp>
      <p:sp>
        <p:nvSpPr>
          <p:cNvPr id="9" name="Content Placeholder 8">
            <a:extLst>
              <a:ext uri="{FF2B5EF4-FFF2-40B4-BE49-F238E27FC236}">
                <a16:creationId xmlns:a16="http://schemas.microsoft.com/office/drawing/2014/main" id="{EBBFE6A3-4467-D71D-DE1B-670315569F11}"/>
              </a:ext>
            </a:extLst>
          </p:cNvPr>
          <p:cNvSpPr>
            <a:spLocks noGrp="1"/>
          </p:cNvSpPr>
          <p:nvPr>
            <p:ph idx="1"/>
          </p:nvPr>
        </p:nvSpPr>
        <p:spPr>
          <a:xfrm>
            <a:off x="4753682" y="1249378"/>
            <a:ext cx="6851840" cy="4859787"/>
          </a:xfrm>
        </p:spPr>
        <p:txBody>
          <a:bodyPr>
            <a:noAutofit/>
          </a:bodyPr>
          <a:lstStyle/>
          <a:p>
            <a:pPr>
              <a:spcBef>
                <a:spcPts val="4600"/>
              </a:spcBef>
            </a:pPr>
            <a:r>
              <a:rPr lang="en-GB" sz="2000" dirty="0">
                <a:latin typeface="Arial" panose="020B0604020202020204" pitchFamily="34" charset="0"/>
                <a:cs typeface="Arial" panose="020B0604020202020204" pitchFamily="34" charset="0"/>
              </a:rPr>
              <a:t>E-learning presents a solution to solve the higher financial burden.</a:t>
            </a:r>
          </a:p>
          <a:p>
            <a:pPr>
              <a:spcBef>
                <a:spcPts val="4600"/>
              </a:spcBef>
            </a:pPr>
            <a:r>
              <a:rPr lang="en-GB" sz="2000" dirty="0">
                <a:latin typeface="Arial" panose="020B0604020202020204" pitchFamily="34" charset="0"/>
                <a:cs typeface="Arial" panose="020B0604020202020204" pitchFamily="34" charset="0"/>
              </a:rPr>
              <a:t>Institutions lacked the technical and financial capacities to run the programme (Aini et al., 2020). </a:t>
            </a:r>
          </a:p>
          <a:p>
            <a:pPr>
              <a:spcBef>
                <a:spcPts val="4600"/>
              </a:spcBef>
            </a:pPr>
            <a:r>
              <a:rPr lang="en-GB" sz="2000" dirty="0">
                <a:latin typeface="Arial" panose="020B0604020202020204" pitchFamily="34" charset="0"/>
                <a:cs typeface="Arial" panose="020B0604020202020204" pitchFamily="34" charset="0"/>
              </a:rPr>
              <a:t>During the pandemic hindered the chances for students to continue learning physically (Radha et al., 2020). </a:t>
            </a:r>
          </a:p>
          <a:p>
            <a:pPr>
              <a:spcBef>
                <a:spcPts val="4600"/>
              </a:spcBef>
            </a:pPr>
            <a:r>
              <a:rPr lang="en-GB" sz="2000" dirty="0">
                <a:latin typeface="Arial" panose="020B0604020202020204" pitchFamily="34" charset="0"/>
                <a:cs typeface="Arial" panose="020B0604020202020204" pitchFamily="34" charset="0"/>
              </a:rPr>
              <a:t>Pandemic pushed institutions to fasten their online learning implementation.</a:t>
            </a:r>
            <a:endParaRPr lang="en-US" sz="2000" dirty="0">
              <a:latin typeface="Arial" panose="020B0604020202020204" pitchFamily="34" charset="0"/>
              <a:cs typeface="Arial" panose="020B0604020202020204" pitchFamily="34" charset="0"/>
            </a:endParaRPr>
          </a:p>
        </p:txBody>
      </p:sp>
      <p:pic>
        <p:nvPicPr>
          <p:cNvPr id="23" name="Audio 22">
            <a:hlinkClick r:id="" action="ppaction://media"/>
            <a:extLst>
              <a:ext uri="{FF2B5EF4-FFF2-40B4-BE49-F238E27FC236}">
                <a16:creationId xmlns:a16="http://schemas.microsoft.com/office/drawing/2014/main" id="{02909C89-76C2-634F-ED37-38E74944FA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55250914"/>
      </p:ext>
    </p:extLst>
  </p:cSld>
  <p:clrMapOvr>
    <a:masterClrMapping/>
  </p:clrMapOvr>
  <mc:AlternateContent xmlns:mc="http://schemas.openxmlformats.org/markup-compatibility/2006" xmlns:p14="http://schemas.microsoft.com/office/powerpoint/2010/main">
    <mc:Choice Requires="p14">
      <p:transition spd="slow" p14:dur="2000" advTm="139456"/>
    </mc:Choice>
    <mc:Fallback xmlns="">
      <p:transition spd="slow" advTm="1394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466722" y="586855"/>
            <a:ext cx="3201366" cy="3387497"/>
          </a:xfrm>
        </p:spPr>
        <p:txBody>
          <a:bodyPr anchor="b">
            <a:normAutofit/>
          </a:bodyPr>
          <a:lstStyle/>
          <a:p>
            <a:pPr algn="r"/>
            <a:r>
              <a:rPr lang="en-US" sz="4000" dirty="0">
                <a:solidFill>
                  <a:srgbClr val="FFFFFF"/>
                </a:solidFill>
              </a:rPr>
              <a:t>Research Questions</a:t>
            </a:r>
          </a:p>
        </p:txBody>
      </p:sp>
      <p:sp>
        <p:nvSpPr>
          <p:cNvPr id="3" name="Content Placeholder 2">
            <a:extLst>
              <a:ext uri="{FF2B5EF4-FFF2-40B4-BE49-F238E27FC236}">
                <a16:creationId xmlns:a16="http://schemas.microsoft.com/office/drawing/2014/main" id="{A534ABFF-ECAE-4298-8F65-CE52E4E5AB68}"/>
              </a:ext>
            </a:extLst>
          </p:cNvPr>
          <p:cNvSpPr>
            <a:spLocks noGrp="1"/>
          </p:cNvSpPr>
          <p:nvPr>
            <p:ph idx="1"/>
          </p:nvPr>
        </p:nvSpPr>
        <p:spPr>
          <a:xfrm>
            <a:off x="4810259" y="1160585"/>
            <a:ext cx="6555347" cy="4865077"/>
          </a:xfrm>
        </p:spPr>
        <p:txBody>
          <a:bodyPr anchor="ctr" anchorCtr="0">
            <a:normAutofit/>
          </a:bodyPr>
          <a:lstStyle/>
          <a:p>
            <a:pPr marL="836100" lvl="1" indent="-342900">
              <a:spcBef>
                <a:spcPts val="4600"/>
              </a:spcBef>
            </a:pPr>
            <a:r>
              <a:rPr lang="en-US" sz="2000" dirty="0">
                <a:latin typeface="Arial" panose="020B0604020202020204" pitchFamily="34" charset="0"/>
                <a:cs typeface="Arial" panose="020B0604020202020204" pitchFamily="34" charset="0"/>
              </a:rPr>
              <a:t>What factors contributed to faster e-learning adoption and implementation, especially during the pandemic?</a:t>
            </a:r>
          </a:p>
          <a:p>
            <a:pPr marL="836100" lvl="1" indent="-342900">
              <a:spcBef>
                <a:spcPts val="4600"/>
              </a:spcBef>
            </a:pPr>
            <a:r>
              <a:rPr lang="en-US" sz="2000" dirty="0">
                <a:latin typeface="Arial" panose="020B0604020202020204" pitchFamily="34" charset="0"/>
                <a:cs typeface="Arial" panose="020B0604020202020204" pitchFamily="34" charset="0"/>
              </a:rPr>
              <a:t>What challenges hamper the implementation of e-learning? </a:t>
            </a:r>
          </a:p>
          <a:p>
            <a:pPr marL="836100" lvl="1" indent="-342900">
              <a:spcBef>
                <a:spcPts val="4600"/>
              </a:spcBef>
            </a:pPr>
            <a:r>
              <a:rPr lang="en-US" sz="2000" dirty="0">
                <a:latin typeface="Arial" panose="020B0604020202020204" pitchFamily="34" charset="0"/>
                <a:cs typeface="Arial" panose="020B0604020202020204" pitchFamily="34" charset="0"/>
              </a:rPr>
              <a:t>Are there existing solutions to the challenges hampering implementation of the e-learning?</a:t>
            </a:r>
          </a:p>
        </p:txBody>
      </p:sp>
      <p:pic>
        <p:nvPicPr>
          <p:cNvPr id="17" name="Audio 16">
            <a:hlinkClick r:id="" action="ppaction://media"/>
            <a:extLst>
              <a:ext uri="{FF2B5EF4-FFF2-40B4-BE49-F238E27FC236}">
                <a16:creationId xmlns:a16="http://schemas.microsoft.com/office/drawing/2014/main" id="{0000B9BE-965F-2F90-2DFE-A8527B063F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96643266"/>
      </p:ext>
    </p:extLst>
  </p:cSld>
  <p:clrMapOvr>
    <a:masterClrMapping/>
  </p:clrMapOvr>
  <mc:AlternateContent xmlns:mc="http://schemas.openxmlformats.org/markup-compatibility/2006" xmlns:p14="http://schemas.microsoft.com/office/powerpoint/2010/main">
    <mc:Choice Requires="p14">
      <p:transition spd="slow" p14:dur="2000" advTm="70577"/>
    </mc:Choice>
    <mc:Fallback xmlns="">
      <p:transition spd="slow" advTm="70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466722" y="586855"/>
            <a:ext cx="3201366" cy="3387497"/>
          </a:xfrm>
        </p:spPr>
        <p:txBody>
          <a:bodyPr anchor="b">
            <a:normAutofit/>
          </a:bodyPr>
          <a:lstStyle/>
          <a:p>
            <a:pPr algn="r"/>
            <a:r>
              <a:rPr lang="en-US" sz="4000" dirty="0">
                <a:solidFill>
                  <a:srgbClr val="FFFFFF"/>
                </a:solidFill>
              </a:rPr>
              <a:t>Aims and Objectives</a:t>
            </a:r>
          </a:p>
        </p:txBody>
      </p:sp>
      <p:sp>
        <p:nvSpPr>
          <p:cNvPr id="3" name="Content Placeholder 2">
            <a:extLst>
              <a:ext uri="{FF2B5EF4-FFF2-40B4-BE49-F238E27FC236}">
                <a16:creationId xmlns:a16="http://schemas.microsoft.com/office/drawing/2014/main" id="{A534ABFF-ECAE-4298-8F65-CE52E4E5AB68}"/>
              </a:ext>
            </a:extLst>
          </p:cNvPr>
          <p:cNvSpPr>
            <a:spLocks noGrp="1"/>
          </p:cNvSpPr>
          <p:nvPr>
            <p:ph idx="1"/>
          </p:nvPr>
        </p:nvSpPr>
        <p:spPr>
          <a:xfrm>
            <a:off x="4810259" y="1336430"/>
            <a:ext cx="6555347" cy="4865077"/>
          </a:xfrm>
        </p:spPr>
        <p:txBody>
          <a:bodyPr anchor="ctr">
            <a:normAutofit/>
          </a:bodyPr>
          <a:lstStyle/>
          <a:p>
            <a:pPr lvl="1"/>
            <a:r>
              <a:rPr lang="en-US" sz="2000" dirty="0">
                <a:latin typeface="Arial" panose="020B0604020202020204" pitchFamily="34" charset="0"/>
                <a:cs typeface="Arial" panose="020B0604020202020204" pitchFamily="34" charset="0"/>
              </a:rPr>
              <a:t>To establish factors contributing to faster e-learning adoption and implementation, especially during the pandemic.</a:t>
            </a:r>
          </a:p>
          <a:p>
            <a:pPr lvl="1"/>
            <a:endParaRPr lang="en-US" sz="2000" dirty="0">
              <a:latin typeface="Arial" panose="020B0604020202020204" pitchFamily="34" charset="0"/>
              <a:cs typeface="Arial" panose="020B0604020202020204" pitchFamily="34" charset="0"/>
            </a:endParaRPr>
          </a:p>
          <a:p>
            <a:pPr lvl="1"/>
            <a:r>
              <a:rPr lang="en-US" sz="2000" dirty="0">
                <a:latin typeface="Arial" panose="020B0604020202020204" pitchFamily="34" charset="0"/>
                <a:cs typeface="Arial" panose="020B0604020202020204" pitchFamily="34" charset="0"/>
              </a:rPr>
              <a:t>To establish the issues that hamper the e-learning implementation.</a:t>
            </a:r>
          </a:p>
          <a:p>
            <a:pPr lvl="1"/>
            <a:endParaRPr lang="en-US" sz="2000" dirty="0">
              <a:latin typeface="Arial" panose="020B0604020202020204" pitchFamily="34" charset="0"/>
              <a:cs typeface="Arial" panose="020B0604020202020204" pitchFamily="34" charset="0"/>
            </a:endParaRPr>
          </a:p>
          <a:p>
            <a:pPr lvl="1"/>
            <a:r>
              <a:rPr lang="en-US" sz="2000" dirty="0">
                <a:latin typeface="Arial" panose="020B0604020202020204" pitchFamily="34" charset="0"/>
                <a:cs typeface="Arial" panose="020B0604020202020204" pitchFamily="34" charset="0"/>
              </a:rPr>
              <a:t>To establish the existing solutions to the challenges hampering implementation of the e-learning.</a:t>
            </a:r>
          </a:p>
        </p:txBody>
      </p:sp>
      <p:pic>
        <p:nvPicPr>
          <p:cNvPr id="7" name="Audio 6">
            <a:hlinkClick r:id="" action="ppaction://media"/>
            <a:extLst>
              <a:ext uri="{FF2B5EF4-FFF2-40B4-BE49-F238E27FC236}">
                <a16:creationId xmlns:a16="http://schemas.microsoft.com/office/drawing/2014/main" id="{D6B4C460-F348-1033-2B7D-6D5D12A588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11576642"/>
      </p:ext>
    </p:extLst>
  </p:cSld>
  <p:clrMapOvr>
    <a:masterClrMapping/>
  </p:clrMapOvr>
  <mc:AlternateContent xmlns:mc="http://schemas.openxmlformats.org/markup-compatibility/2006" xmlns:p14="http://schemas.microsoft.com/office/powerpoint/2010/main">
    <mc:Choice Requires="p14">
      <p:transition spd="slow" p14:dur="2000" advTm="25174"/>
    </mc:Choice>
    <mc:Fallback xmlns="">
      <p:transition spd="slow" advTm="25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466722" y="586855"/>
            <a:ext cx="3201366" cy="3387497"/>
          </a:xfrm>
        </p:spPr>
        <p:txBody>
          <a:bodyPr anchor="b">
            <a:normAutofit/>
          </a:bodyPr>
          <a:lstStyle/>
          <a:p>
            <a:pPr algn="r"/>
            <a:r>
              <a:rPr lang="en-US" sz="4000" dirty="0">
                <a:solidFill>
                  <a:srgbClr val="FFFFFF"/>
                </a:solidFill>
              </a:rPr>
              <a:t>Literature Review </a:t>
            </a:r>
            <a:br>
              <a:rPr lang="en-US" sz="4000" dirty="0">
                <a:solidFill>
                  <a:srgbClr val="FFFFFF"/>
                </a:solidFill>
              </a:rPr>
            </a:br>
            <a:r>
              <a:rPr lang="en-US" sz="2800" dirty="0">
                <a:solidFill>
                  <a:srgbClr val="FFFFFF"/>
                </a:solidFill>
              </a:rPr>
              <a:t>- </a:t>
            </a:r>
            <a:r>
              <a:rPr lang="en-US" sz="2800" i="1" dirty="0">
                <a:solidFill>
                  <a:srgbClr val="FFFFFF"/>
                </a:solidFill>
              </a:rPr>
              <a:t>Factors</a:t>
            </a:r>
          </a:p>
        </p:txBody>
      </p:sp>
      <p:sp>
        <p:nvSpPr>
          <p:cNvPr id="3" name="Content Placeholder 2">
            <a:extLst>
              <a:ext uri="{FF2B5EF4-FFF2-40B4-BE49-F238E27FC236}">
                <a16:creationId xmlns:a16="http://schemas.microsoft.com/office/drawing/2014/main" id="{A534ABFF-ECAE-4298-8F65-CE52E4E5AB68}"/>
              </a:ext>
            </a:extLst>
          </p:cNvPr>
          <p:cNvSpPr>
            <a:spLocks noGrp="1"/>
          </p:cNvSpPr>
          <p:nvPr>
            <p:ph idx="1"/>
          </p:nvPr>
        </p:nvSpPr>
        <p:spPr>
          <a:xfrm>
            <a:off x="4810259" y="1341120"/>
            <a:ext cx="6555347" cy="4860387"/>
          </a:xfrm>
        </p:spPr>
        <p:txBody>
          <a:bodyPr anchor="ctr">
            <a:normAutofit/>
          </a:bodyPr>
          <a:lstStyle/>
          <a:p>
            <a:pPr>
              <a:spcBef>
                <a:spcPts val="600"/>
              </a:spcBef>
            </a:pPr>
            <a:r>
              <a:rPr lang="en-US" sz="2000" dirty="0">
                <a:latin typeface="Arial" panose="020B0604020202020204" pitchFamily="34" charset="0"/>
                <a:cs typeface="Arial" panose="020B0604020202020204" pitchFamily="34" charset="0"/>
              </a:rPr>
              <a:t>High operational costs that restricted alternative investments in e-learning. </a:t>
            </a:r>
          </a:p>
          <a:p>
            <a:pPr>
              <a:spcBef>
                <a:spcPts val="600"/>
              </a:spcBef>
            </a:pPr>
            <a:endParaRPr lang="en-US" sz="2000" dirty="0">
              <a:latin typeface="Arial" panose="020B0604020202020204" pitchFamily="34" charset="0"/>
              <a:cs typeface="Arial" panose="020B0604020202020204" pitchFamily="34" charset="0"/>
            </a:endParaRPr>
          </a:p>
          <a:p>
            <a:pPr>
              <a:spcBef>
                <a:spcPts val="600"/>
              </a:spcBef>
            </a:pPr>
            <a:r>
              <a:rPr lang="en-US" sz="2000" dirty="0">
                <a:latin typeface="Arial" panose="020B0604020202020204" pitchFamily="34" charset="0"/>
                <a:cs typeface="Arial" panose="020B0604020202020204" pitchFamily="34" charset="0"/>
              </a:rPr>
              <a:t>learning institutions had reduced earnings (</a:t>
            </a:r>
            <a:r>
              <a:rPr lang="en-US" sz="2000" dirty="0" err="1">
                <a:latin typeface="Arial" panose="020B0604020202020204" pitchFamily="34" charset="0"/>
                <a:cs typeface="Arial" panose="020B0604020202020204" pitchFamily="34" charset="0"/>
              </a:rPr>
              <a:t>Nabukeera</a:t>
            </a:r>
            <a:r>
              <a:rPr lang="en-US" sz="2000" dirty="0">
                <a:latin typeface="Arial" panose="020B0604020202020204" pitchFamily="34" charset="0"/>
                <a:cs typeface="Arial" panose="020B0604020202020204" pitchFamily="34" charset="0"/>
              </a:rPr>
              <a:t>, 2020). </a:t>
            </a:r>
          </a:p>
          <a:p>
            <a:pPr>
              <a:spcBef>
                <a:spcPts val="600"/>
              </a:spcBef>
            </a:pPr>
            <a:endParaRPr lang="en-US" sz="2000" dirty="0">
              <a:latin typeface="Arial" panose="020B0604020202020204" pitchFamily="34" charset="0"/>
              <a:cs typeface="Arial" panose="020B0604020202020204" pitchFamily="34" charset="0"/>
            </a:endParaRPr>
          </a:p>
          <a:p>
            <a:pPr>
              <a:spcBef>
                <a:spcPts val="600"/>
              </a:spcBef>
            </a:pPr>
            <a:r>
              <a:rPr lang="en-US" sz="2000" dirty="0">
                <a:latin typeface="Arial" panose="020B0604020202020204" pitchFamily="34" charset="0"/>
                <a:cs typeface="Arial" panose="020B0604020202020204" pitchFamily="34" charset="0"/>
              </a:rPr>
              <a:t>Grounds for the development of online training systems.</a:t>
            </a:r>
          </a:p>
          <a:p>
            <a:pPr>
              <a:spcBef>
                <a:spcPts val="600"/>
              </a:spcBef>
            </a:pPr>
            <a:endParaRPr lang="en-US" sz="2000" dirty="0">
              <a:latin typeface="Arial" panose="020B0604020202020204" pitchFamily="34" charset="0"/>
              <a:cs typeface="Arial" panose="020B0604020202020204" pitchFamily="34" charset="0"/>
            </a:endParaRPr>
          </a:p>
          <a:p>
            <a:pPr>
              <a:spcBef>
                <a:spcPts val="600"/>
              </a:spcBef>
            </a:pPr>
            <a:r>
              <a:rPr lang="en-US" sz="2000" dirty="0">
                <a:latin typeface="Arial" panose="020B0604020202020204" pitchFamily="34" charset="0"/>
                <a:cs typeface="Arial" panose="020B0604020202020204" pitchFamily="34" charset="0"/>
              </a:rPr>
              <a:t>In contrast, the second view pushed the institutions to a low-income state, thus spurring innovation to collect more income. </a:t>
            </a:r>
          </a:p>
        </p:txBody>
      </p:sp>
      <p:pic>
        <p:nvPicPr>
          <p:cNvPr id="4" name="Audio 3">
            <a:hlinkClick r:id="" action="ppaction://media"/>
            <a:extLst>
              <a:ext uri="{FF2B5EF4-FFF2-40B4-BE49-F238E27FC236}">
                <a16:creationId xmlns:a16="http://schemas.microsoft.com/office/drawing/2014/main" id="{6C1A9076-B367-287F-F9B8-FA160D35BF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08034560"/>
      </p:ext>
    </p:extLst>
  </p:cSld>
  <p:clrMapOvr>
    <a:masterClrMapping/>
  </p:clrMapOvr>
  <mc:AlternateContent xmlns:mc="http://schemas.openxmlformats.org/markup-compatibility/2006" xmlns:p14="http://schemas.microsoft.com/office/powerpoint/2010/main">
    <mc:Choice Requires="p14">
      <p:transition spd="slow" p14:dur="2000" advTm="80468"/>
    </mc:Choice>
    <mc:Fallback xmlns="">
      <p:transition spd="slow" advTm="80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466722" y="586855"/>
            <a:ext cx="3201366" cy="3387497"/>
          </a:xfrm>
        </p:spPr>
        <p:txBody>
          <a:bodyPr anchor="b">
            <a:normAutofit/>
          </a:bodyPr>
          <a:lstStyle/>
          <a:p>
            <a:pPr algn="r"/>
            <a:r>
              <a:rPr lang="en-US" sz="4000" dirty="0">
                <a:solidFill>
                  <a:srgbClr val="FFFFFF"/>
                </a:solidFill>
                <a:cs typeface="Arial" panose="020B0604020202020204" pitchFamily="34" charset="0"/>
              </a:rPr>
              <a:t>Literature Review </a:t>
            </a:r>
            <a:br>
              <a:rPr lang="en-US" sz="4000" dirty="0">
                <a:solidFill>
                  <a:srgbClr val="FFFFFF"/>
                </a:solidFill>
                <a:cs typeface="Arial" panose="020B0604020202020204" pitchFamily="34" charset="0"/>
              </a:rPr>
            </a:br>
            <a:r>
              <a:rPr lang="en-US" sz="2800" dirty="0">
                <a:solidFill>
                  <a:srgbClr val="FFFFFF"/>
                </a:solidFill>
                <a:cs typeface="Arial" panose="020B0604020202020204" pitchFamily="34" charset="0"/>
              </a:rPr>
              <a:t>-</a:t>
            </a:r>
            <a:r>
              <a:rPr lang="en-US" sz="2800" i="1" dirty="0">
                <a:solidFill>
                  <a:srgbClr val="FFFFFF"/>
                </a:solidFill>
                <a:cs typeface="Arial" panose="020B0604020202020204" pitchFamily="34" charset="0"/>
              </a:rPr>
              <a:t>Challenges</a:t>
            </a:r>
          </a:p>
        </p:txBody>
      </p:sp>
      <p:sp>
        <p:nvSpPr>
          <p:cNvPr id="21" name="Content Placeholder 2">
            <a:extLst>
              <a:ext uri="{FF2B5EF4-FFF2-40B4-BE49-F238E27FC236}">
                <a16:creationId xmlns:a16="http://schemas.microsoft.com/office/drawing/2014/main" id="{A534ABFF-ECAE-4298-8F65-CE52E4E5AB68}"/>
              </a:ext>
            </a:extLst>
          </p:cNvPr>
          <p:cNvSpPr>
            <a:spLocks noGrp="1"/>
          </p:cNvSpPr>
          <p:nvPr>
            <p:ph idx="1"/>
          </p:nvPr>
        </p:nvSpPr>
        <p:spPr>
          <a:xfrm>
            <a:off x="4810259" y="1330960"/>
            <a:ext cx="6711181" cy="4864567"/>
          </a:xfrm>
        </p:spPr>
        <p:txBody>
          <a:bodyPr anchor="ctr">
            <a:normAutofit/>
          </a:bodyPr>
          <a:lstStyle/>
          <a:p>
            <a:r>
              <a:rPr lang="en-US" sz="1800" kern="1000" dirty="0">
                <a:latin typeface="Arial" panose="020B0604020202020204" pitchFamily="34" charset="0"/>
                <a:cs typeface="Arial" panose="020B0604020202020204" pitchFamily="34" charset="0"/>
              </a:rPr>
              <a:t>Initial costs may involve employing web designers and upgrading servers (Chang, 2016; </a:t>
            </a:r>
            <a:r>
              <a:rPr lang="en-US" sz="1800" kern="1000" dirty="0" err="1">
                <a:latin typeface="Arial" panose="020B0604020202020204" pitchFamily="34" charset="0"/>
                <a:cs typeface="Arial" panose="020B0604020202020204" pitchFamily="34" charset="0"/>
              </a:rPr>
              <a:t>Klašnja-Milićev</a:t>
            </a:r>
            <a:r>
              <a:rPr lang="en-US" sz="1800" kern="1000" dirty="0">
                <a:latin typeface="Arial" panose="020B0604020202020204" pitchFamily="34" charset="0"/>
                <a:cs typeface="Arial" panose="020B0604020202020204" pitchFamily="34" charset="0"/>
              </a:rPr>
              <a:t> et al., 2017). </a:t>
            </a:r>
          </a:p>
          <a:p>
            <a:endParaRPr lang="en-US" sz="1800" kern="1000" dirty="0">
              <a:latin typeface="Arial" panose="020B0604020202020204" pitchFamily="34" charset="0"/>
              <a:cs typeface="Arial" panose="020B0604020202020204" pitchFamily="34" charset="0"/>
            </a:endParaRPr>
          </a:p>
          <a:p>
            <a:r>
              <a:rPr lang="en-US" sz="1800" kern="1000" dirty="0">
                <a:latin typeface="Arial" panose="020B0604020202020204" pitchFamily="34" charset="0"/>
                <a:cs typeface="Arial" panose="020B0604020202020204" pitchFamily="34" charset="0"/>
              </a:rPr>
              <a:t>Changing learning techniques presents a challenging change (</a:t>
            </a:r>
            <a:r>
              <a:rPr lang="en-US" sz="1800" kern="1000" dirty="0" err="1">
                <a:latin typeface="Arial" panose="020B0604020202020204" pitchFamily="34" charset="0"/>
                <a:cs typeface="Arial" panose="020B0604020202020204" pitchFamily="34" charset="0"/>
              </a:rPr>
              <a:t>Parlakkiliç</a:t>
            </a:r>
            <a:r>
              <a:rPr lang="en-US" sz="1800" kern="1000" dirty="0">
                <a:latin typeface="Arial" panose="020B0604020202020204" pitchFamily="34" charset="0"/>
                <a:cs typeface="Arial" panose="020B0604020202020204" pitchFamily="34" charset="0"/>
              </a:rPr>
              <a:t>, 2017). </a:t>
            </a:r>
          </a:p>
          <a:p>
            <a:pPr marL="0" indent="0">
              <a:buNone/>
            </a:pPr>
            <a:endParaRPr lang="en-US" sz="1800" kern="1000" dirty="0">
              <a:latin typeface="Arial" panose="020B0604020202020204" pitchFamily="34" charset="0"/>
              <a:cs typeface="Arial" panose="020B0604020202020204" pitchFamily="34" charset="0"/>
            </a:endParaRPr>
          </a:p>
          <a:p>
            <a:r>
              <a:rPr lang="en-US" sz="1800" kern="1000" dirty="0">
                <a:latin typeface="Arial" panose="020B0604020202020204" pitchFamily="34" charset="0"/>
                <a:cs typeface="Arial" panose="020B0604020202020204" pitchFamily="34" charset="0"/>
              </a:rPr>
              <a:t>Students and teachers may also lack the technological skills (</a:t>
            </a:r>
            <a:r>
              <a:rPr lang="en-US" sz="1800" kern="1000" dirty="0" err="1">
                <a:latin typeface="Arial" panose="020B0604020202020204" pitchFamily="34" charset="0"/>
                <a:cs typeface="Arial" panose="020B0604020202020204" pitchFamily="34" charset="0"/>
              </a:rPr>
              <a:t>Koob</a:t>
            </a:r>
            <a:r>
              <a:rPr lang="en-US" sz="1800" kern="1000" dirty="0">
                <a:latin typeface="Arial" panose="020B0604020202020204" pitchFamily="34" charset="0"/>
                <a:cs typeface="Arial" panose="020B0604020202020204" pitchFamily="34" charset="0"/>
              </a:rPr>
              <a:t> et al., 2021). </a:t>
            </a:r>
          </a:p>
          <a:p>
            <a:endParaRPr lang="en-US" sz="1800" kern="1000" dirty="0">
              <a:latin typeface="Arial" panose="020B0604020202020204" pitchFamily="34" charset="0"/>
              <a:cs typeface="Arial" panose="020B0604020202020204" pitchFamily="34" charset="0"/>
            </a:endParaRPr>
          </a:p>
          <a:p>
            <a:r>
              <a:rPr lang="en-US" sz="1800" kern="1000" dirty="0">
                <a:latin typeface="Arial" panose="020B0604020202020204" pitchFamily="34" charset="0"/>
                <a:cs typeface="Arial" panose="020B0604020202020204" pitchFamily="34" charset="0"/>
              </a:rPr>
              <a:t>limited internet access for poor families (</a:t>
            </a:r>
            <a:r>
              <a:rPr lang="en-US" sz="1800" kern="1000" dirty="0" err="1">
                <a:latin typeface="Arial" panose="020B0604020202020204" pitchFamily="34" charset="0"/>
                <a:cs typeface="Arial" panose="020B0604020202020204" pitchFamily="34" charset="0"/>
              </a:rPr>
              <a:t>Shahmoradi</a:t>
            </a:r>
            <a:r>
              <a:rPr lang="en-US" sz="1800" kern="1000" dirty="0">
                <a:latin typeface="Arial" panose="020B0604020202020204" pitchFamily="34" charset="0"/>
                <a:cs typeface="Arial" panose="020B0604020202020204" pitchFamily="34" charset="0"/>
              </a:rPr>
              <a:t> et al. 2018; </a:t>
            </a:r>
            <a:r>
              <a:rPr lang="en-US" sz="1800" kern="1000" dirty="0" err="1">
                <a:latin typeface="Arial" panose="020B0604020202020204" pitchFamily="34" charset="0"/>
                <a:cs typeface="Arial" panose="020B0604020202020204" pitchFamily="34" charset="0"/>
              </a:rPr>
              <a:t>Aljaber</a:t>
            </a:r>
            <a:r>
              <a:rPr lang="en-US" sz="1800" kern="1000" dirty="0">
                <a:latin typeface="Arial" panose="020B0604020202020204" pitchFamily="34" charset="0"/>
                <a:cs typeface="Arial" panose="020B0604020202020204" pitchFamily="34" charset="0"/>
              </a:rPr>
              <a:t> 2018; </a:t>
            </a:r>
            <a:r>
              <a:rPr lang="en-US" sz="1800" kern="1000" dirty="0" err="1">
                <a:latin typeface="Arial" panose="020B0604020202020204" pitchFamily="34" charset="0"/>
                <a:cs typeface="Arial" panose="020B0604020202020204" pitchFamily="34" charset="0"/>
              </a:rPr>
              <a:t>Alipio</a:t>
            </a:r>
            <a:r>
              <a:rPr lang="en-US" sz="1800" kern="1000" dirty="0">
                <a:latin typeface="Arial" panose="020B0604020202020204" pitchFamily="34" charset="0"/>
                <a:cs typeface="Arial" panose="020B0604020202020204" pitchFamily="34" charset="0"/>
              </a:rPr>
              <a:t> 2020) </a:t>
            </a:r>
          </a:p>
        </p:txBody>
      </p:sp>
      <p:pic>
        <p:nvPicPr>
          <p:cNvPr id="31" name="Audio 30">
            <a:hlinkClick r:id="" action="ppaction://media"/>
            <a:extLst>
              <a:ext uri="{FF2B5EF4-FFF2-40B4-BE49-F238E27FC236}">
                <a16:creationId xmlns:a16="http://schemas.microsoft.com/office/drawing/2014/main" id="{8F805E66-3138-80E4-F313-888037D32D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88806128"/>
      </p:ext>
    </p:extLst>
  </p:cSld>
  <p:clrMapOvr>
    <a:masterClrMapping/>
  </p:clrMapOvr>
  <mc:AlternateContent xmlns:mc="http://schemas.openxmlformats.org/markup-compatibility/2006" xmlns:p14="http://schemas.microsoft.com/office/powerpoint/2010/main">
    <mc:Choice Requires="p14">
      <p:transition spd="slow" p14:dur="2000" advTm="128534"/>
    </mc:Choice>
    <mc:Fallback xmlns="">
      <p:transition spd="slow" advTm="128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466722" y="586855"/>
            <a:ext cx="3201366" cy="3387497"/>
          </a:xfrm>
        </p:spPr>
        <p:txBody>
          <a:bodyPr anchor="b">
            <a:normAutofit/>
          </a:bodyPr>
          <a:lstStyle/>
          <a:p>
            <a:pPr algn="r"/>
            <a:r>
              <a:rPr lang="en-US" sz="4000" dirty="0">
                <a:solidFill>
                  <a:srgbClr val="FFFFFF"/>
                </a:solidFill>
              </a:rPr>
              <a:t>Literature Review </a:t>
            </a:r>
            <a:br>
              <a:rPr lang="en-US" sz="4000" dirty="0">
                <a:solidFill>
                  <a:srgbClr val="FFFFFF"/>
                </a:solidFill>
              </a:rPr>
            </a:br>
            <a:r>
              <a:rPr lang="en-US" sz="2800" dirty="0">
                <a:solidFill>
                  <a:srgbClr val="FFFFFF"/>
                </a:solidFill>
              </a:rPr>
              <a:t>- </a:t>
            </a:r>
            <a:r>
              <a:rPr lang="en-US" sz="2800" i="1" dirty="0">
                <a:solidFill>
                  <a:srgbClr val="FFFFFF"/>
                </a:solidFill>
              </a:rPr>
              <a:t>Solutions</a:t>
            </a:r>
          </a:p>
        </p:txBody>
      </p:sp>
      <p:sp>
        <p:nvSpPr>
          <p:cNvPr id="3" name="Content Placeholder 2">
            <a:extLst>
              <a:ext uri="{FF2B5EF4-FFF2-40B4-BE49-F238E27FC236}">
                <a16:creationId xmlns:a16="http://schemas.microsoft.com/office/drawing/2014/main" id="{A534ABFF-ECAE-4298-8F65-CE52E4E5AB68}"/>
              </a:ext>
            </a:extLst>
          </p:cNvPr>
          <p:cNvSpPr>
            <a:spLocks noGrp="1"/>
          </p:cNvSpPr>
          <p:nvPr>
            <p:ph idx="1"/>
          </p:nvPr>
        </p:nvSpPr>
        <p:spPr>
          <a:xfrm>
            <a:off x="4795521" y="1330960"/>
            <a:ext cx="6570086" cy="4864567"/>
          </a:xfrm>
        </p:spPr>
        <p:txBody>
          <a:bodyPr anchor="ctr">
            <a:normAutofit/>
          </a:bodyPr>
          <a:lstStyle/>
          <a:p>
            <a:r>
              <a:rPr lang="en-US" sz="1800" dirty="0">
                <a:latin typeface="Arial" panose="020B0604020202020204" pitchFamily="34" charset="0"/>
                <a:cs typeface="Arial" panose="020B0604020202020204" pitchFamily="34" charset="0"/>
              </a:rPr>
              <a:t>Adopting e-learning to increase the student population by reducing tuitions payment (</a:t>
            </a:r>
            <a:r>
              <a:rPr lang="en-US" sz="1800" dirty="0" err="1">
                <a:latin typeface="Arial" panose="020B0604020202020204" pitchFamily="34" charset="0"/>
                <a:cs typeface="Arial" panose="020B0604020202020204" pitchFamily="34" charset="0"/>
              </a:rPr>
              <a:t>Arnaudova</a:t>
            </a:r>
            <a:r>
              <a:rPr lang="en-US" sz="1800" dirty="0">
                <a:latin typeface="Arial" panose="020B0604020202020204" pitchFamily="34" charset="0"/>
                <a:cs typeface="Arial" panose="020B0604020202020204" pitchFamily="34" charset="0"/>
              </a:rPr>
              <a:t> et al. 2016)</a:t>
            </a:r>
          </a:p>
          <a:p>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Combine physical and e-learning for some subjects(Siemens 2015; </a:t>
            </a:r>
            <a:r>
              <a:rPr lang="en-US" sz="1800" dirty="0" err="1">
                <a:latin typeface="Arial" panose="020B0604020202020204" pitchFamily="34" charset="0"/>
                <a:cs typeface="Arial" panose="020B0604020202020204" pitchFamily="34" charset="0"/>
              </a:rPr>
              <a:t>Hermawan</a:t>
            </a:r>
            <a:r>
              <a:rPr lang="en-US" sz="1800" dirty="0">
                <a:latin typeface="Arial" panose="020B0604020202020204" pitchFamily="34" charset="0"/>
                <a:cs typeface="Arial" panose="020B0604020202020204" pitchFamily="34" charset="0"/>
              </a:rPr>
              <a:t> 2021). </a:t>
            </a:r>
          </a:p>
          <a:p>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Students can undertake the theory-based lectures via virtual classes (</a:t>
            </a:r>
            <a:r>
              <a:rPr lang="en-US" sz="1800" dirty="0" err="1">
                <a:latin typeface="Arial" panose="020B0604020202020204" pitchFamily="34" charset="0"/>
                <a:cs typeface="Arial" panose="020B0604020202020204" pitchFamily="34" charset="0"/>
              </a:rPr>
              <a:t>Bylieva</a:t>
            </a:r>
            <a:r>
              <a:rPr lang="en-US" sz="1800" dirty="0">
                <a:latin typeface="Arial" panose="020B0604020202020204" pitchFamily="34" charset="0"/>
                <a:cs typeface="Arial" panose="020B0604020202020204" pitchFamily="34" charset="0"/>
              </a:rPr>
              <a:t> et al. 2019; </a:t>
            </a:r>
            <a:r>
              <a:rPr lang="en-US" sz="1800" dirty="0" err="1">
                <a:latin typeface="Arial" panose="020B0604020202020204" pitchFamily="34" charset="0"/>
                <a:cs typeface="Arial" panose="020B0604020202020204" pitchFamily="34" charset="0"/>
              </a:rPr>
              <a:t>Borba</a:t>
            </a:r>
            <a:r>
              <a:rPr lang="en-US" sz="1800" dirty="0">
                <a:latin typeface="Arial" panose="020B0604020202020204" pitchFamily="34" charset="0"/>
                <a:cs typeface="Arial" panose="020B0604020202020204" pitchFamily="34" charset="0"/>
              </a:rPr>
              <a:t> et al. 2015). </a:t>
            </a:r>
          </a:p>
          <a:p>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Free internet in the school or hostel environs </a:t>
            </a:r>
          </a:p>
          <a:p>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Further research to improvise working solutions to advance e-learning. </a:t>
            </a:r>
          </a:p>
        </p:txBody>
      </p:sp>
      <p:pic>
        <p:nvPicPr>
          <p:cNvPr id="4" name="Audio 3">
            <a:hlinkClick r:id="" action="ppaction://media"/>
            <a:extLst>
              <a:ext uri="{FF2B5EF4-FFF2-40B4-BE49-F238E27FC236}">
                <a16:creationId xmlns:a16="http://schemas.microsoft.com/office/drawing/2014/main" id="{2EACE007-30BC-C02E-0DE2-9F5CDF2ED6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82357295"/>
      </p:ext>
    </p:extLst>
  </p:cSld>
  <p:clrMapOvr>
    <a:masterClrMapping/>
  </p:clrMapOvr>
  <mc:AlternateContent xmlns:mc="http://schemas.openxmlformats.org/markup-compatibility/2006" xmlns:p14="http://schemas.microsoft.com/office/powerpoint/2010/main">
    <mc:Choice Requires="p14">
      <p:transition spd="slow" p14:dur="2000" advTm="167868"/>
    </mc:Choice>
    <mc:Fallback xmlns="">
      <p:transition spd="slow" advTm="167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2">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Shape 64">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7" name="Rectangle 66">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318D-C4D8-4AEB-A97B-CA0F4D243050}"/>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4000" kern="1200" dirty="0">
                <a:solidFill>
                  <a:srgbClr val="FFFFFF"/>
                </a:solidFill>
                <a:latin typeface="+mj-lt"/>
                <a:ea typeface="+mj-ea"/>
                <a:cs typeface="+mj-cs"/>
              </a:rPr>
              <a:t>Methodology</a:t>
            </a:r>
          </a:p>
        </p:txBody>
      </p:sp>
      <p:sp>
        <p:nvSpPr>
          <p:cNvPr id="25" name="Content Placeholder 24">
            <a:extLst>
              <a:ext uri="{FF2B5EF4-FFF2-40B4-BE49-F238E27FC236}">
                <a16:creationId xmlns:a16="http://schemas.microsoft.com/office/drawing/2014/main" id="{473770F8-D028-A7CC-4E91-9970A2CA860E}"/>
              </a:ext>
            </a:extLst>
          </p:cNvPr>
          <p:cNvSpPr>
            <a:spLocks noGrp="1"/>
          </p:cNvSpPr>
          <p:nvPr>
            <p:ph idx="1"/>
          </p:nvPr>
        </p:nvSpPr>
        <p:spPr>
          <a:xfrm>
            <a:off x="4734559" y="1310640"/>
            <a:ext cx="6619239" cy="4866323"/>
          </a:xfrm>
        </p:spPr>
        <p:txBody>
          <a:bodyPr>
            <a:normAutofit/>
          </a:bodyPr>
          <a:lstStyle/>
          <a:p>
            <a:r>
              <a:rPr lang="en-US" sz="2000" dirty="0">
                <a:latin typeface="Arial" panose="020B0604020202020204" pitchFamily="34" charset="0"/>
                <a:cs typeface="Arial" panose="020B0604020202020204" pitchFamily="34" charset="0"/>
              </a:rPr>
              <a:t>This study will target the university population. </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The study will engage 300 participants. </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Google forms will be used as questionnaires for the study (Sabrina 2021). </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Quantitative and qualitative details. </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Journal articles, books and previous studies will provide supportive secondary information for this study. </a:t>
            </a:r>
          </a:p>
          <a:p>
            <a:endParaRPr lang="en-GB" sz="2000" dirty="0">
              <a:latin typeface="Arial" panose="020B0604020202020204" pitchFamily="34" charset="0"/>
              <a:cs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763540C7-6CC9-33B1-D89B-514649D548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46283624"/>
      </p:ext>
    </p:extLst>
  </p:cSld>
  <p:clrMapOvr>
    <a:masterClrMapping/>
  </p:clrMapOvr>
  <mc:AlternateContent xmlns:mc="http://schemas.openxmlformats.org/markup-compatibility/2006" xmlns:p14="http://schemas.microsoft.com/office/powerpoint/2010/main">
    <mc:Choice Requires="p14">
      <p:transition spd="slow" p14:dur="2000" advTm="49295"/>
    </mc:Choice>
    <mc:Fallback xmlns="">
      <p:transition spd="slow" advTm="49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9894</TotalTime>
  <Words>5665</Words>
  <Application>Microsoft Macintosh PowerPoint</Application>
  <PresentationFormat>Widescreen</PresentationFormat>
  <Paragraphs>532</Paragraphs>
  <Slides>15</Slides>
  <Notes>15</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Times New Roman</vt:lpstr>
      <vt:lpstr>Office Theme</vt:lpstr>
      <vt:lpstr>Implementation of E-learning</vt:lpstr>
      <vt:lpstr>Introduction</vt:lpstr>
      <vt:lpstr>Research Problem</vt:lpstr>
      <vt:lpstr>Research Questions</vt:lpstr>
      <vt:lpstr>Aims and Objectives</vt:lpstr>
      <vt:lpstr>Literature Review  - Factors</vt:lpstr>
      <vt:lpstr>Literature Review  -Challenges</vt:lpstr>
      <vt:lpstr>Literature Review  - Solutions</vt:lpstr>
      <vt:lpstr>Methodology</vt:lpstr>
      <vt:lpstr>Methodology (Cont.)</vt:lpstr>
      <vt:lpstr>Ethical Considerations and Risk Assessment</vt:lpstr>
      <vt:lpstr>Timeline of proposed activities</vt:lpstr>
      <vt:lpstr>References</vt:lpstr>
      <vt:lpstr>References (Cont.)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Religion and Theology: Kingdom Minded in a Castle World</dc:title>
  <dc:creator>Derrick Otieno</dc:creator>
  <cp:lastModifiedBy>shiraj a</cp:lastModifiedBy>
  <cp:revision>49</cp:revision>
  <dcterms:created xsi:type="dcterms:W3CDTF">2022-04-22T09:07:52Z</dcterms:created>
  <dcterms:modified xsi:type="dcterms:W3CDTF">2022-05-15T16:33:25Z</dcterms:modified>
</cp:coreProperties>
</file>

<file path=docProps/thumbnail.jpeg>
</file>